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477" r:id="rId2"/>
    <p:sldId id="514" r:id="rId3"/>
    <p:sldId id="536" r:id="rId4"/>
    <p:sldId id="535" r:id="rId5"/>
    <p:sldId id="527" r:id="rId6"/>
    <p:sldId id="515" r:id="rId7"/>
    <p:sldId id="523" r:id="rId8"/>
    <p:sldId id="516" r:id="rId9"/>
    <p:sldId id="517" r:id="rId10"/>
    <p:sldId id="520" r:id="rId11"/>
    <p:sldId id="524" r:id="rId12"/>
    <p:sldId id="521" r:id="rId13"/>
    <p:sldId id="525" r:id="rId14"/>
    <p:sldId id="522" r:id="rId15"/>
    <p:sldId id="335" r:id="rId16"/>
    <p:sldId id="336" r:id="rId17"/>
    <p:sldId id="537" r:id="rId18"/>
    <p:sldId id="538" r:id="rId19"/>
    <p:sldId id="539" r:id="rId20"/>
    <p:sldId id="540" r:id="rId21"/>
    <p:sldId id="541" r:id="rId22"/>
    <p:sldId id="542" r:id="rId23"/>
    <p:sldId id="543" r:id="rId24"/>
    <p:sldId id="544" r:id="rId25"/>
    <p:sldId id="545" r:id="rId26"/>
    <p:sldId id="546" r:id="rId27"/>
    <p:sldId id="547" r:id="rId28"/>
    <p:sldId id="548" r:id="rId29"/>
    <p:sldId id="549" r:id="rId30"/>
    <p:sldId id="550" r:id="rId31"/>
    <p:sldId id="551" r:id="rId32"/>
    <p:sldId id="552" r:id="rId33"/>
    <p:sldId id="553" r:id="rId34"/>
    <p:sldId id="554" r:id="rId35"/>
    <p:sldId id="555" r:id="rId3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335"/>
    <p:restoredTop sz="95755"/>
  </p:normalViewPr>
  <p:slideViewPr>
    <p:cSldViewPr snapToGrid="0" snapToObjects="1">
      <p:cViewPr varScale="1">
        <p:scale>
          <a:sx n="123" d="100"/>
          <a:sy n="123" d="100"/>
        </p:scale>
        <p:origin x="11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Yandex%20Disk\!&#1047;&#1072;&#1085;&#1103;&#1090;&#1080;&#1103;!\!%20&#1055;&#1054;%20&#1052;&#1072;&#1075;&#1080;&#1089;&#1090;&#1088;&#1072;&#1090;&#1091;&#1088;&#1077;%20&#1057;&#1086;&#1079;&#1099;&#1082;&#1080;&#1085;%20&#1041;&#1086;&#1088;&#1080;&#1089;&#1086;&#1074;\&#1086;&#1085;-&#1083;&#1072;&#1081;&#1085;%20&#1082;&#1091;&#1088;&#1089;\figures\&#1092;&#1091;&#1085;&#1082;&#1094;&#1080;&#1103;%20&#1072;&#1082;&#1090;&#1080;&#1074;&#1072;&#1094;&#1080;&#108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Yandex%20Disk\!&#1047;&#1072;&#1085;&#1103;&#1090;&#1080;&#1103;!\!%20&#1055;&#1054;%20&#1052;&#1072;&#1075;&#1080;&#1089;&#1090;&#1088;&#1072;&#1090;&#1091;&#1088;&#1077;%20&#1057;&#1086;&#1079;&#1099;&#1082;&#1080;&#1085;%20&#1041;&#1086;&#1088;&#1080;&#1089;&#1086;&#1074;\&#1086;&#1085;-&#1083;&#1072;&#1081;&#1085;%20&#1082;&#1091;&#1088;&#1089;\figures\&#1092;&#1091;&#1085;&#1082;&#1094;&#1080;&#1103;%20&#1072;&#1082;&#1090;&#1080;&#1074;&#1072;&#1094;&#1080;&#108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8520778652668416E-2"/>
          <c:y val="5.6244409448818908E-2"/>
          <c:w val="0.9223958880139983"/>
          <c:h val="0.90956892388451449"/>
        </c:manualLayout>
      </c:layout>
      <c:scatterChart>
        <c:scatterStyle val="smoothMarker"/>
        <c:varyColors val="0"/>
        <c:ser>
          <c:idx val="2"/>
          <c:order val="0"/>
          <c:tx>
            <c:strRef>
              <c:f>relu!$R$2</c:f>
              <c:strCache>
                <c:ptCount val="1"/>
                <c:pt idx="0">
                  <c:v>swish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relu!$O$3:$O$139</c:f>
              <c:numCache>
                <c:formatCode>General</c:formatCode>
                <c:ptCount val="137"/>
                <c:pt idx="0">
                  <c:v>-4</c:v>
                </c:pt>
                <c:pt idx="1">
                  <c:v>-3.9</c:v>
                </c:pt>
                <c:pt idx="2">
                  <c:v>-3.8</c:v>
                </c:pt>
                <c:pt idx="3">
                  <c:v>-3.6999999999999997</c:v>
                </c:pt>
                <c:pt idx="4">
                  <c:v>-3.5999999999999996</c:v>
                </c:pt>
                <c:pt idx="5">
                  <c:v>-3.4999999999999996</c:v>
                </c:pt>
                <c:pt idx="6">
                  <c:v>-3.3999999999999995</c:v>
                </c:pt>
                <c:pt idx="7">
                  <c:v>-3.2999999999999994</c:v>
                </c:pt>
                <c:pt idx="8">
                  <c:v>-3.1999999999999993</c:v>
                </c:pt>
                <c:pt idx="9">
                  <c:v>-3.0999999999999992</c:v>
                </c:pt>
                <c:pt idx="10">
                  <c:v>-2.9999999999999991</c:v>
                </c:pt>
                <c:pt idx="11">
                  <c:v>-2.899999999999999</c:v>
                </c:pt>
                <c:pt idx="12">
                  <c:v>-2.7999999999999989</c:v>
                </c:pt>
                <c:pt idx="13">
                  <c:v>-2.6999999999999988</c:v>
                </c:pt>
                <c:pt idx="14">
                  <c:v>-2.5999999999999988</c:v>
                </c:pt>
                <c:pt idx="15">
                  <c:v>-2.4999999999999987</c:v>
                </c:pt>
                <c:pt idx="16">
                  <c:v>-2.3999999999999986</c:v>
                </c:pt>
                <c:pt idx="17">
                  <c:v>-2.2999999999999985</c:v>
                </c:pt>
                <c:pt idx="18">
                  <c:v>-2.1999999999999984</c:v>
                </c:pt>
                <c:pt idx="19">
                  <c:v>-2.0999999999999983</c:v>
                </c:pt>
                <c:pt idx="20">
                  <c:v>-1.9999999999999982</c:v>
                </c:pt>
                <c:pt idx="21">
                  <c:v>-1.8999999999999981</c:v>
                </c:pt>
                <c:pt idx="22">
                  <c:v>-1.799999999999998</c:v>
                </c:pt>
                <c:pt idx="23">
                  <c:v>-1.699999999999998</c:v>
                </c:pt>
                <c:pt idx="24">
                  <c:v>-1.5999999999999979</c:v>
                </c:pt>
                <c:pt idx="25">
                  <c:v>-1.4999999999999978</c:v>
                </c:pt>
                <c:pt idx="26">
                  <c:v>-1.3999999999999977</c:v>
                </c:pt>
                <c:pt idx="27">
                  <c:v>-1.2999999999999976</c:v>
                </c:pt>
                <c:pt idx="28">
                  <c:v>-1.1999999999999975</c:v>
                </c:pt>
                <c:pt idx="29">
                  <c:v>-1.0999999999999974</c:v>
                </c:pt>
                <c:pt idx="30">
                  <c:v>-0.99999999999999745</c:v>
                </c:pt>
                <c:pt idx="31">
                  <c:v>-0.89999999999999747</c:v>
                </c:pt>
                <c:pt idx="32">
                  <c:v>-0.79999999999999749</c:v>
                </c:pt>
                <c:pt idx="33">
                  <c:v>-0.69999999999999751</c:v>
                </c:pt>
                <c:pt idx="34">
                  <c:v>-0.59999999999999754</c:v>
                </c:pt>
                <c:pt idx="35">
                  <c:v>-0.49999999999999756</c:v>
                </c:pt>
                <c:pt idx="36">
                  <c:v>-0.39999999999999758</c:v>
                </c:pt>
                <c:pt idx="37">
                  <c:v>-0.2999999999999976</c:v>
                </c:pt>
                <c:pt idx="38">
                  <c:v>-0.1999999999999976</c:v>
                </c:pt>
                <c:pt idx="39">
                  <c:v>-9.9999999999997591E-2</c:v>
                </c:pt>
                <c:pt idx="40">
                  <c:v>-5.0000000000000001E-3</c:v>
                </c:pt>
                <c:pt idx="41">
                  <c:v>5.0000000000000001E-3</c:v>
                </c:pt>
                <c:pt idx="42">
                  <c:v>0.1</c:v>
                </c:pt>
                <c:pt idx="43">
                  <c:v>0.2</c:v>
                </c:pt>
                <c:pt idx="44">
                  <c:v>0.30000000000000004</c:v>
                </c:pt>
                <c:pt idx="45">
                  <c:v>0.4</c:v>
                </c:pt>
                <c:pt idx="46">
                  <c:v>0.5</c:v>
                </c:pt>
                <c:pt idx="47">
                  <c:v>0.6</c:v>
                </c:pt>
                <c:pt idx="48">
                  <c:v>0.7</c:v>
                </c:pt>
                <c:pt idx="49">
                  <c:v>0.79999999999999993</c:v>
                </c:pt>
                <c:pt idx="50">
                  <c:v>0.89999999999999991</c:v>
                </c:pt>
                <c:pt idx="51">
                  <c:v>0.99999999999999989</c:v>
                </c:pt>
                <c:pt idx="52">
                  <c:v>1.0999999999999999</c:v>
                </c:pt>
                <c:pt idx="53">
                  <c:v>1.2</c:v>
                </c:pt>
                <c:pt idx="54">
                  <c:v>1.3</c:v>
                </c:pt>
                <c:pt idx="55">
                  <c:v>1.4000000000000001</c:v>
                </c:pt>
                <c:pt idx="56">
                  <c:v>1.5000000000000002</c:v>
                </c:pt>
                <c:pt idx="57">
                  <c:v>1.6000000000000003</c:v>
                </c:pt>
                <c:pt idx="58">
                  <c:v>1.7000000000000004</c:v>
                </c:pt>
                <c:pt idx="59">
                  <c:v>1.8000000000000005</c:v>
                </c:pt>
                <c:pt idx="60">
                  <c:v>1.9000000000000006</c:v>
                </c:pt>
                <c:pt idx="61">
                  <c:v>2.0000000000000004</c:v>
                </c:pt>
                <c:pt idx="62">
                  <c:v>2.1000000000000005</c:v>
                </c:pt>
                <c:pt idx="63">
                  <c:v>2.2000000000000006</c:v>
                </c:pt>
                <c:pt idx="64">
                  <c:v>2.3000000000000007</c:v>
                </c:pt>
                <c:pt idx="65">
                  <c:v>2.4000000000000008</c:v>
                </c:pt>
                <c:pt idx="66">
                  <c:v>2.5000000000000009</c:v>
                </c:pt>
                <c:pt idx="67">
                  <c:v>2.600000000000001</c:v>
                </c:pt>
                <c:pt idx="68">
                  <c:v>2.7000000000000011</c:v>
                </c:pt>
                <c:pt idx="69">
                  <c:v>2.8000000000000012</c:v>
                </c:pt>
                <c:pt idx="70">
                  <c:v>2.9000000000000012</c:v>
                </c:pt>
                <c:pt idx="71">
                  <c:v>3.0000000000000013</c:v>
                </c:pt>
                <c:pt idx="72">
                  <c:v>3.1000000000000014</c:v>
                </c:pt>
                <c:pt idx="73">
                  <c:v>3.2000000000000015</c:v>
                </c:pt>
                <c:pt idx="74">
                  <c:v>3.3000000000000016</c:v>
                </c:pt>
                <c:pt idx="75">
                  <c:v>3.4000000000000017</c:v>
                </c:pt>
                <c:pt idx="76">
                  <c:v>3.5000000000000018</c:v>
                </c:pt>
                <c:pt idx="77">
                  <c:v>3.6000000000000019</c:v>
                </c:pt>
                <c:pt idx="78">
                  <c:v>3.700000000000002</c:v>
                </c:pt>
                <c:pt idx="79">
                  <c:v>3.800000000000002</c:v>
                </c:pt>
                <c:pt idx="80">
                  <c:v>3.9000000000000021</c:v>
                </c:pt>
                <c:pt idx="81">
                  <c:v>4.0000000000000018</c:v>
                </c:pt>
                <c:pt idx="82">
                  <c:v>4.1000000000000014</c:v>
                </c:pt>
                <c:pt idx="83">
                  <c:v>4.2000000000000011</c:v>
                </c:pt>
                <c:pt idx="84">
                  <c:v>4.3000000000000007</c:v>
                </c:pt>
                <c:pt idx="85">
                  <c:v>4.4000000000000004</c:v>
                </c:pt>
                <c:pt idx="86">
                  <c:v>4.5</c:v>
                </c:pt>
                <c:pt idx="87">
                  <c:v>4.5999999999999996</c:v>
                </c:pt>
                <c:pt idx="88">
                  <c:v>4.6999999999999993</c:v>
                </c:pt>
                <c:pt idx="89">
                  <c:v>4.7999999999999989</c:v>
                </c:pt>
                <c:pt idx="90">
                  <c:v>4.8999999999999986</c:v>
                </c:pt>
                <c:pt idx="91">
                  <c:v>4.9999999999999982</c:v>
                </c:pt>
                <c:pt idx="92">
                  <c:v>5.0999999999999979</c:v>
                </c:pt>
                <c:pt idx="93">
                  <c:v>5.1999999999999975</c:v>
                </c:pt>
                <c:pt idx="94">
                  <c:v>5.2999999999999972</c:v>
                </c:pt>
                <c:pt idx="95">
                  <c:v>5.3999999999999968</c:v>
                </c:pt>
                <c:pt idx="96">
                  <c:v>5.4999999999999964</c:v>
                </c:pt>
                <c:pt idx="97">
                  <c:v>5.5999999999999961</c:v>
                </c:pt>
                <c:pt idx="98">
                  <c:v>5.6999999999999957</c:v>
                </c:pt>
                <c:pt idx="99">
                  <c:v>5.7999999999999954</c:v>
                </c:pt>
                <c:pt idx="100">
                  <c:v>5.899999999999995</c:v>
                </c:pt>
                <c:pt idx="101">
                  <c:v>5.9999999999999947</c:v>
                </c:pt>
                <c:pt idx="102">
                  <c:v>6.0999999999999943</c:v>
                </c:pt>
                <c:pt idx="103">
                  <c:v>6.199999999999994</c:v>
                </c:pt>
                <c:pt idx="104">
                  <c:v>6.2999999999999936</c:v>
                </c:pt>
                <c:pt idx="105">
                  <c:v>6.3999999999999932</c:v>
                </c:pt>
                <c:pt idx="106">
                  <c:v>6.4999999999999929</c:v>
                </c:pt>
                <c:pt idx="107">
                  <c:v>6.5999999999999925</c:v>
                </c:pt>
                <c:pt idx="108">
                  <c:v>6.6999999999999922</c:v>
                </c:pt>
                <c:pt idx="109">
                  <c:v>6.7999999999999918</c:v>
                </c:pt>
                <c:pt idx="110">
                  <c:v>6.8999999999999915</c:v>
                </c:pt>
                <c:pt idx="111">
                  <c:v>6.9999999999999911</c:v>
                </c:pt>
                <c:pt idx="112">
                  <c:v>7.0999999999999908</c:v>
                </c:pt>
                <c:pt idx="113">
                  <c:v>7.1999999999999904</c:v>
                </c:pt>
                <c:pt idx="114">
                  <c:v>7.2999999999999901</c:v>
                </c:pt>
                <c:pt idx="115">
                  <c:v>7.3999999999999897</c:v>
                </c:pt>
                <c:pt idx="116">
                  <c:v>7.4999999999999893</c:v>
                </c:pt>
                <c:pt idx="117">
                  <c:v>7.599999999999989</c:v>
                </c:pt>
                <c:pt idx="118">
                  <c:v>7.6999999999999886</c:v>
                </c:pt>
                <c:pt idx="119">
                  <c:v>7.7999999999999883</c:v>
                </c:pt>
                <c:pt idx="120">
                  <c:v>7.8999999999999879</c:v>
                </c:pt>
                <c:pt idx="121">
                  <c:v>7.9999999999999876</c:v>
                </c:pt>
                <c:pt idx="122">
                  <c:v>8.0999999999999872</c:v>
                </c:pt>
                <c:pt idx="123">
                  <c:v>8.1999999999999869</c:v>
                </c:pt>
                <c:pt idx="124">
                  <c:v>8.2999999999999865</c:v>
                </c:pt>
                <c:pt idx="125">
                  <c:v>8.3999999999999861</c:v>
                </c:pt>
                <c:pt idx="126">
                  <c:v>8.4999999999999858</c:v>
                </c:pt>
                <c:pt idx="127">
                  <c:v>8.5999999999999854</c:v>
                </c:pt>
                <c:pt idx="128">
                  <c:v>8.6999999999999851</c:v>
                </c:pt>
                <c:pt idx="129">
                  <c:v>8.7999999999999847</c:v>
                </c:pt>
                <c:pt idx="130">
                  <c:v>8.8999999999999844</c:v>
                </c:pt>
                <c:pt idx="131">
                  <c:v>8.999999999999984</c:v>
                </c:pt>
                <c:pt idx="132">
                  <c:v>9.0999999999999837</c:v>
                </c:pt>
                <c:pt idx="133">
                  <c:v>9.1999999999999833</c:v>
                </c:pt>
                <c:pt idx="134">
                  <c:v>9.2999999999999829</c:v>
                </c:pt>
                <c:pt idx="135">
                  <c:v>9.3999999999999826</c:v>
                </c:pt>
                <c:pt idx="136">
                  <c:v>9.4999999999999822</c:v>
                </c:pt>
              </c:numCache>
            </c:numRef>
          </c:xVal>
          <c:yVal>
            <c:numRef>
              <c:f>relu!$R$3:$R$139</c:f>
              <c:numCache>
                <c:formatCode>General</c:formatCode>
                <c:ptCount val="137"/>
                <c:pt idx="0">
                  <c:v>-7.1944839848366235E-2</c:v>
                </c:pt>
                <c:pt idx="1">
                  <c:v>-7.7377192362902289E-2</c:v>
                </c:pt>
                <c:pt idx="2">
                  <c:v>-8.3148829557295814E-2</c:v>
                </c:pt>
                <c:pt idx="3">
                  <c:v>-8.9269979245376066E-2</c:v>
                </c:pt>
                <c:pt idx="4">
                  <c:v>-9.5749176876717107E-2</c:v>
                </c:pt>
                <c:pt idx="5">
                  <c:v>-0.10259280762974715</c:v>
                </c:pt>
                <c:pt idx="6">
                  <c:v>-0.10980457997473178</c:v>
                </c:pt>
                <c:pt idx="7">
                  <c:v>-0.11738492459969942</c:v>
                </c:pt>
                <c:pt idx="8">
                  <c:v>-0.125330312949646</c:v>
                </c:pt>
                <c:pt idx="9">
                  <c:v>-0.13363249031736704</c:v>
                </c:pt>
                <c:pt idx="10">
                  <c:v>-0.14227761953270041</c:v>
                </c:pt>
                <c:pt idx="11">
                  <c:v>-0.15124533292741152</c:v>
                </c:pt>
                <c:pt idx="12">
                  <c:v>-0.16050769251683258</c:v>
                </c:pt>
                <c:pt idx="13">
                  <c:v>-0.17002806135389062</c:v>
                </c:pt>
                <c:pt idx="14">
                  <c:v>-0.17975989289270183</c:v>
                </c:pt>
                <c:pt idx="15">
                  <c:v>-0.18964545005310901</c:v>
                </c:pt>
                <c:pt idx="16">
                  <c:v>-0.19961447158541384</c:v>
                </c:pt>
                <c:pt idx="17">
                  <c:v>-0.20958281033416926</c:v>
                </c:pt>
                <c:pt idx="18">
                  <c:v>-0.21945107606330749</c:v>
                </c:pt>
                <c:pt idx="19">
                  <c:v>-0.22910332451078735</c:v>
                </c:pt>
                <c:pt idx="20">
                  <c:v>-0.23840584404423526</c:v>
                </c:pt>
                <c:pt idx="21">
                  <c:v>-0.24720610128969608</c:v>
                </c:pt>
                <c:pt idx="22">
                  <c:v>-0.25533191682087819</c:v>
                </c:pt>
                <c:pt idx="23">
                  <c:v>-0.26259095064200916</c:v>
                </c:pt>
                <c:pt idx="24">
                  <c:v>-0.26877058378572094</c:v>
                </c:pt>
                <c:pt idx="25">
                  <c:v>-0.27363828570953463</c:v>
                </c:pt>
                <c:pt idx="26">
                  <c:v>-0.27694255601798556</c:v>
                </c:pt>
                <c:pt idx="27">
                  <c:v>-0.27841452204467382</c:v>
                </c:pt>
                <c:pt idx="28">
                  <c:v>-0.27777025980117881</c:v>
                </c:pt>
                <c:pt idx="29">
                  <c:v>-0.27471388384537054</c:v>
                </c:pt>
                <c:pt idx="30">
                  <c:v>-0.26894142136999494</c:v>
                </c:pt>
                <c:pt idx="31">
                  <c:v>-0.26014544763749614</c:v>
                </c:pt>
                <c:pt idx="32">
                  <c:v>-0.2480204150979097</c:v>
                </c:pt>
                <c:pt idx="33">
                  <c:v>-0.23226855948228331</c:v>
                </c:pt>
                <c:pt idx="34">
                  <c:v>-0.21260621626452217</c:v>
                </c:pt>
                <c:pt idx="35">
                  <c:v>-0.18877033439907207</c:v>
                </c:pt>
                <c:pt idx="36">
                  <c:v>-0.16052493595501846</c:v>
                </c:pt>
                <c:pt idx="37">
                  <c:v>-0.12766724495650145</c:v>
                </c:pt>
                <c:pt idx="38">
                  <c:v>-9.0033200537503452E-2</c:v>
                </c:pt>
                <c:pt idx="39">
                  <c:v>-4.7502081252104915E-2</c:v>
                </c:pt>
                <c:pt idx="40">
                  <c:v>-2.4937500130208013E-3</c:v>
                </c:pt>
                <c:pt idx="41">
                  <c:v>2.5062499869791992E-3</c:v>
                </c:pt>
                <c:pt idx="42">
                  <c:v>5.2497918747894001E-2</c:v>
                </c:pt>
                <c:pt idx="43">
                  <c:v>0.1099667994624956</c:v>
                </c:pt>
                <c:pt idx="44">
                  <c:v>0.17233275504349774</c:v>
                </c:pt>
                <c:pt idx="45">
                  <c:v>0.23947506404498081</c:v>
                </c:pt>
                <c:pt idx="46">
                  <c:v>0.3112296656009273</c:v>
                </c:pt>
                <c:pt idx="47">
                  <c:v>0.38739378373547723</c:v>
                </c:pt>
                <c:pt idx="48">
                  <c:v>0.46773144051771626</c:v>
                </c:pt>
                <c:pt idx="49">
                  <c:v>0.55197958490208987</c:v>
                </c:pt>
                <c:pt idx="50">
                  <c:v>0.63985455236250344</c:v>
                </c:pt>
                <c:pt idx="51">
                  <c:v>0.73105857863000479</c:v>
                </c:pt>
                <c:pt idx="52">
                  <c:v>0.82528611615462932</c:v>
                </c:pt>
                <c:pt idx="53">
                  <c:v>0.92222974019882109</c:v>
                </c:pt>
                <c:pt idx="54">
                  <c:v>1.0215854779553264</c:v>
                </c:pt>
                <c:pt idx="55">
                  <c:v>1.1230574439820147</c:v>
                </c:pt>
                <c:pt idx="56">
                  <c:v>1.2263617142904657</c:v>
                </c:pt>
                <c:pt idx="57">
                  <c:v>1.3312294162142797</c:v>
                </c:pt>
                <c:pt idx="58">
                  <c:v>1.4374090493579916</c:v>
                </c:pt>
                <c:pt idx="59">
                  <c:v>1.5446680831791224</c:v>
                </c:pt>
                <c:pt idx="60">
                  <c:v>1.6527938987103048</c:v>
                </c:pt>
                <c:pt idx="61">
                  <c:v>1.7615941559557655</c:v>
                </c:pt>
                <c:pt idx="62">
                  <c:v>1.8708966754892133</c:v>
                </c:pt>
                <c:pt idx="63">
                  <c:v>1.9805489239366931</c:v>
                </c:pt>
                <c:pt idx="64">
                  <c:v>2.0904171896658319</c:v>
                </c:pt>
                <c:pt idx="65">
                  <c:v>2.200385528414587</c:v>
                </c:pt>
                <c:pt idx="66">
                  <c:v>2.3103545499468923</c:v>
                </c:pt>
                <c:pt idx="67">
                  <c:v>2.4202401071072992</c:v>
                </c:pt>
                <c:pt idx="68">
                  <c:v>2.5299719386461104</c:v>
                </c:pt>
                <c:pt idx="69">
                  <c:v>2.6394923074831689</c:v>
                </c:pt>
                <c:pt idx="70">
                  <c:v>2.74875466707259</c:v>
                </c:pt>
                <c:pt idx="71">
                  <c:v>2.8577223804673011</c:v>
                </c:pt>
                <c:pt idx="72">
                  <c:v>2.9663675096826343</c:v>
                </c:pt>
                <c:pt idx="73">
                  <c:v>3.0746696870503558</c:v>
                </c:pt>
                <c:pt idx="74">
                  <c:v>3.1826150754003022</c:v>
                </c:pt>
                <c:pt idx="75">
                  <c:v>3.2901954200252703</c:v>
                </c:pt>
                <c:pt idx="76">
                  <c:v>3.3974071923702551</c:v>
                </c:pt>
                <c:pt idx="77">
                  <c:v>3.5042508231232854</c:v>
                </c:pt>
                <c:pt idx="78">
                  <c:v>3.6107300207546258</c:v>
                </c:pt>
                <c:pt idx="79">
                  <c:v>3.7168511704427059</c:v>
                </c:pt>
                <c:pt idx="80">
                  <c:v>3.8226228076370998</c:v>
                </c:pt>
                <c:pt idx="81">
                  <c:v>3.9280551601516351</c:v>
                </c:pt>
                <c:pt idx="82">
                  <c:v>4.0331597525770935</c:v>
                </c:pt>
                <c:pt idx="83">
                  <c:v>4.1379490668882539</c:v>
                </c:pt>
                <c:pt idx="84">
                  <c:v>4.242436253341042</c:v>
                </c:pt>
                <c:pt idx="85">
                  <c:v>4.3466348860691939</c:v>
                </c:pt>
                <c:pt idx="86">
                  <c:v>4.4505587581623312</c:v>
                </c:pt>
                <c:pt idx="87">
                  <c:v>4.5542217114122403</c:v>
                </c:pt>
                <c:pt idx="88">
                  <c:v>4.6576374963316143</c:v>
                </c:pt>
                <c:pt idx="89">
                  <c:v>4.7608196584648317</c:v>
                </c:pt>
                <c:pt idx="90">
                  <c:v>4.8637814474130172</c:v>
                </c:pt>
                <c:pt idx="91">
                  <c:v>4.9665357453785735</c:v>
                </c:pt>
                <c:pt idx="92">
                  <c:v>5.0690950123929186</c:v>
                </c:pt>
                <c:pt idx="93">
                  <c:v>5.1714712457228549</c:v>
                </c:pt>
                <c:pt idx="94">
                  <c:v>5.2736759512546953</c:v>
                </c:pt>
                <c:pt idx="95">
                  <c:v>5.3757201249309148</c:v>
                </c:pt>
                <c:pt idx="96">
                  <c:v>5.4776142425625682</c:v>
                </c:pt>
                <c:pt idx="97">
                  <c:v>5.5793682565631553</c:v>
                </c:pt>
                <c:pt idx="98">
                  <c:v>5.6809915983477399</c:v>
                </c:pt>
                <c:pt idx="99">
                  <c:v>5.782493185316687</c:v>
                </c:pt>
                <c:pt idx="100">
                  <c:v>5.8838814314982297</c:v>
                </c:pt>
                <c:pt idx="101">
                  <c:v>5.985164261060187</c:v>
                </c:pt>
                <c:pt idx="102">
                  <c:v>6.0863491240202086</c:v>
                </c:pt>
                <c:pt idx="103">
                  <c:v>6.1874430135878846</c:v>
                </c:pt>
                <c:pt idx="104">
                  <c:v>6.2884524846622893</c:v>
                </c:pt>
                <c:pt idx="105">
                  <c:v>6.3893836730868765</c:v>
                </c:pt>
                <c:pt idx="106">
                  <c:v>6.4902423153312023</c:v>
                </c:pt>
                <c:pt idx="107">
                  <c:v>6.5910337683271623</c:v>
                </c:pt>
                <c:pt idx="108">
                  <c:v>6.6917630292374337</c:v>
                </c:pt>
                <c:pt idx="109">
                  <c:v>6.7924347549765418</c:v>
                </c:pt>
                <c:pt idx="110">
                  <c:v>6.8930532813414009</c:v>
                </c:pt>
                <c:pt idx="111">
                  <c:v>6.9936226416391873</c:v>
                </c:pt>
                <c:pt idx="112">
                  <c:v>7.0941465847265626</c:v>
                </c:pt>
                <c:pt idx="113">
                  <c:v>7.1946285923963664</c:v>
                </c:pt>
                <c:pt idx="114">
                  <c:v>7.2950718960663705</c:v>
                </c:pt>
                <c:pt idx="115">
                  <c:v>7.3954794927401757</c:v>
                </c:pt>
                <c:pt idx="116">
                  <c:v>7.4958541602230628</c:v>
                </c:pt>
                <c:pt idx="117">
                  <c:v>7.5961984715861846</c:v>
                </c:pt>
                <c:pt idx="118">
                  <c:v>7.6965148088810365</c:v>
                </c:pt>
                <c:pt idx="119">
                  <c:v>7.7968053761130971</c:v>
                </c:pt>
                <c:pt idx="120">
                  <c:v>7.8970722114890384</c:v>
                </c:pt>
                <c:pt idx="121">
                  <c:v>7.9973171989562566</c:v>
                </c:pt>
                <c:pt idx="122">
                  <c:v>8.0975420790567529</c:v>
                </c:pt>
                <c:pt idx="123">
                  <c:v>8.1977484591199552</c:v>
                </c:pt>
                <c:pt idx="124">
                  <c:v>8.2979378228207192</c:v>
                </c:pt>
                <c:pt idx="125">
                  <c:v>8.3981115391300261</c:v>
                </c:pt>
                <c:pt idx="126">
                  <c:v>8.4982708706865164</c:v>
                </c:pt>
                <c:pt idx="127">
                  <c:v>8.5984169816172997</c:v>
                </c:pt>
                <c:pt idx="128">
                  <c:v>8.6985509448364233</c:v>
                </c:pt>
                <c:pt idx="129">
                  <c:v>8.7986737488490601</c:v>
                </c:pt>
                <c:pt idx="130">
                  <c:v>8.8987863040889774</c:v>
                </c:pt>
                <c:pt idx="131">
                  <c:v>8.998889448816108</c:v>
                </c:pt>
                <c:pt idx="132">
                  <c:v>9.0989839546002553</c:v>
                </c:pt>
                <c:pt idx="133">
                  <c:v>9.1990705314160319</c:v>
                </c:pt>
                <c:pt idx="134">
                  <c:v>9.299149832373157</c:v>
                </c:pt>
                <c:pt idx="135">
                  <c:v>9.3992224581051786</c:v>
                </c:pt>
                <c:pt idx="136">
                  <c:v>9.4992889608386317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6FA-48C4-A0EE-EA61048AFBD5}"/>
            </c:ext>
          </c:extLst>
        </c:ser>
        <c:ser>
          <c:idx val="3"/>
          <c:order val="1"/>
          <c:tx>
            <c:strRef>
              <c:f>relu!$S$2</c:f>
              <c:strCache>
                <c:ptCount val="1"/>
                <c:pt idx="0">
                  <c:v>hard-swish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xVal>
            <c:numRef>
              <c:f>relu!$O$3:$O$139</c:f>
              <c:numCache>
                <c:formatCode>General</c:formatCode>
                <c:ptCount val="137"/>
                <c:pt idx="0">
                  <c:v>-4</c:v>
                </c:pt>
                <c:pt idx="1">
                  <c:v>-3.9</c:v>
                </c:pt>
                <c:pt idx="2">
                  <c:v>-3.8</c:v>
                </c:pt>
                <c:pt idx="3">
                  <c:v>-3.6999999999999997</c:v>
                </c:pt>
                <c:pt idx="4">
                  <c:v>-3.5999999999999996</c:v>
                </c:pt>
                <c:pt idx="5">
                  <c:v>-3.4999999999999996</c:v>
                </c:pt>
                <c:pt idx="6">
                  <c:v>-3.3999999999999995</c:v>
                </c:pt>
                <c:pt idx="7">
                  <c:v>-3.2999999999999994</c:v>
                </c:pt>
                <c:pt idx="8">
                  <c:v>-3.1999999999999993</c:v>
                </c:pt>
                <c:pt idx="9">
                  <c:v>-3.0999999999999992</c:v>
                </c:pt>
                <c:pt idx="10">
                  <c:v>-2.9999999999999991</c:v>
                </c:pt>
                <c:pt idx="11">
                  <c:v>-2.899999999999999</c:v>
                </c:pt>
                <c:pt idx="12">
                  <c:v>-2.7999999999999989</c:v>
                </c:pt>
                <c:pt idx="13">
                  <c:v>-2.6999999999999988</c:v>
                </c:pt>
                <c:pt idx="14">
                  <c:v>-2.5999999999999988</c:v>
                </c:pt>
                <c:pt idx="15">
                  <c:v>-2.4999999999999987</c:v>
                </c:pt>
                <c:pt idx="16">
                  <c:v>-2.3999999999999986</c:v>
                </c:pt>
                <c:pt idx="17">
                  <c:v>-2.2999999999999985</c:v>
                </c:pt>
                <c:pt idx="18">
                  <c:v>-2.1999999999999984</c:v>
                </c:pt>
                <c:pt idx="19">
                  <c:v>-2.0999999999999983</c:v>
                </c:pt>
                <c:pt idx="20">
                  <c:v>-1.9999999999999982</c:v>
                </c:pt>
                <c:pt idx="21">
                  <c:v>-1.8999999999999981</c:v>
                </c:pt>
                <c:pt idx="22">
                  <c:v>-1.799999999999998</c:v>
                </c:pt>
                <c:pt idx="23">
                  <c:v>-1.699999999999998</c:v>
                </c:pt>
                <c:pt idx="24">
                  <c:v>-1.5999999999999979</c:v>
                </c:pt>
                <c:pt idx="25">
                  <c:v>-1.4999999999999978</c:v>
                </c:pt>
                <c:pt idx="26">
                  <c:v>-1.3999999999999977</c:v>
                </c:pt>
                <c:pt idx="27">
                  <c:v>-1.2999999999999976</c:v>
                </c:pt>
                <c:pt idx="28">
                  <c:v>-1.1999999999999975</c:v>
                </c:pt>
                <c:pt idx="29">
                  <c:v>-1.0999999999999974</c:v>
                </c:pt>
                <c:pt idx="30">
                  <c:v>-0.99999999999999745</c:v>
                </c:pt>
                <c:pt idx="31">
                  <c:v>-0.89999999999999747</c:v>
                </c:pt>
                <c:pt idx="32">
                  <c:v>-0.79999999999999749</c:v>
                </c:pt>
                <c:pt idx="33">
                  <c:v>-0.69999999999999751</c:v>
                </c:pt>
                <c:pt idx="34">
                  <c:v>-0.59999999999999754</c:v>
                </c:pt>
                <c:pt idx="35">
                  <c:v>-0.49999999999999756</c:v>
                </c:pt>
                <c:pt idx="36">
                  <c:v>-0.39999999999999758</c:v>
                </c:pt>
                <c:pt idx="37">
                  <c:v>-0.2999999999999976</c:v>
                </c:pt>
                <c:pt idx="38">
                  <c:v>-0.1999999999999976</c:v>
                </c:pt>
                <c:pt idx="39">
                  <c:v>-9.9999999999997591E-2</c:v>
                </c:pt>
                <c:pt idx="40">
                  <c:v>-5.0000000000000001E-3</c:v>
                </c:pt>
                <c:pt idx="41">
                  <c:v>5.0000000000000001E-3</c:v>
                </c:pt>
                <c:pt idx="42">
                  <c:v>0.1</c:v>
                </c:pt>
                <c:pt idx="43">
                  <c:v>0.2</c:v>
                </c:pt>
                <c:pt idx="44">
                  <c:v>0.30000000000000004</c:v>
                </c:pt>
                <c:pt idx="45">
                  <c:v>0.4</c:v>
                </c:pt>
                <c:pt idx="46">
                  <c:v>0.5</c:v>
                </c:pt>
                <c:pt idx="47">
                  <c:v>0.6</c:v>
                </c:pt>
                <c:pt idx="48">
                  <c:v>0.7</c:v>
                </c:pt>
                <c:pt idx="49">
                  <c:v>0.79999999999999993</c:v>
                </c:pt>
                <c:pt idx="50">
                  <c:v>0.89999999999999991</c:v>
                </c:pt>
                <c:pt idx="51">
                  <c:v>0.99999999999999989</c:v>
                </c:pt>
                <c:pt idx="52">
                  <c:v>1.0999999999999999</c:v>
                </c:pt>
                <c:pt idx="53">
                  <c:v>1.2</c:v>
                </c:pt>
                <c:pt idx="54">
                  <c:v>1.3</c:v>
                </c:pt>
                <c:pt idx="55">
                  <c:v>1.4000000000000001</c:v>
                </c:pt>
                <c:pt idx="56">
                  <c:v>1.5000000000000002</c:v>
                </c:pt>
                <c:pt idx="57">
                  <c:v>1.6000000000000003</c:v>
                </c:pt>
                <c:pt idx="58">
                  <c:v>1.7000000000000004</c:v>
                </c:pt>
                <c:pt idx="59">
                  <c:v>1.8000000000000005</c:v>
                </c:pt>
                <c:pt idx="60">
                  <c:v>1.9000000000000006</c:v>
                </c:pt>
                <c:pt idx="61">
                  <c:v>2.0000000000000004</c:v>
                </c:pt>
                <c:pt idx="62">
                  <c:v>2.1000000000000005</c:v>
                </c:pt>
                <c:pt idx="63">
                  <c:v>2.2000000000000006</c:v>
                </c:pt>
                <c:pt idx="64">
                  <c:v>2.3000000000000007</c:v>
                </c:pt>
                <c:pt idx="65">
                  <c:v>2.4000000000000008</c:v>
                </c:pt>
                <c:pt idx="66">
                  <c:v>2.5000000000000009</c:v>
                </c:pt>
                <c:pt idx="67">
                  <c:v>2.600000000000001</c:v>
                </c:pt>
                <c:pt idx="68">
                  <c:v>2.7000000000000011</c:v>
                </c:pt>
                <c:pt idx="69">
                  <c:v>2.8000000000000012</c:v>
                </c:pt>
                <c:pt idx="70">
                  <c:v>2.9000000000000012</c:v>
                </c:pt>
                <c:pt idx="71">
                  <c:v>3.0000000000000013</c:v>
                </c:pt>
                <c:pt idx="72">
                  <c:v>3.1000000000000014</c:v>
                </c:pt>
                <c:pt idx="73">
                  <c:v>3.2000000000000015</c:v>
                </c:pt>
                <c:pt idx="74">
                  <c:v>3.3000000000000016</c:v>
                </c:pt>
                <c:pt idx="75">
                  <c:v>3.4000000000000017</c:v>
                </c:pt>
                <c:pt idx="76">
                  <c:v>3.5000000000000018</c:v>
                </c:pt>
                <c:pt idx="77">
                  <c:v>3.6000000000000019</c:v>
                </c:pt>
                <c:pt idx="78">
                  <c:v>3.700000000000002</c:v>
                </c:pt>
                <c:pt idx="79">
                  <c:v>3.800000000000002</c:v>
                </c:pt>
                <c:pt idx="80">
                  <c:v>3.9000000000000021</c:v>
                </c:pt>
                <c:pt idx="81">
                  <c:v>4.0000000000000018</c:v>
                </c:pt>
                <c:pt idx="82">
                  <c:v>4.1000000000000014</c:v>
                </c:pt>
                <c:pt idx="83">
                  <c:v>4.2000000000000011</c:v>
                </c:pt>
                <c:pt idx="84">
                  <c:v>4.3000000000000007</c:v>
                </c:pt>
                <c:pt idx="85">
                  <c:v>4.4000000000000004</c:v>
                </c:pt>
                <c:pt idx="86">
                  <c:v>4.5</c:v>
                </c:pt>
                <c:pt idx="87">
                  <c:v>4.5999999999999996</c:v>
                </c:pt>
                <c:pt idx="88">
                  <c:v>4.6999999999999993</c:v>
                </c:pt>
                <c:pt idx="89">
                  <c:v>4.7999999999999989</c:v>
                </c:pt>
                <c:pt idx="90">
                  <c:v>4.8999999999999986</c:v>
                </c:pt>
                <c:pt idx="91">
                  <c:v>4.9999999999999982</c:v>
                </c:pt>
                <c:pt idx="92">
                  <c:v>5.0999999999999979</c:v>
                </c:pt>
                <c:pt idx="93">
                  <c:v>5.1999999999999975</c:v>
                </c:pt>
                <c:pt idx="94">
                  <c:v>5.2999999999999972</c:v>
                </c:pt>
                <c:pt idx="95">
                  <c:v>5.3999999999999968</c:v>
                </c:pt>
                <c:pt idx="96">
                  <c:v>5.4999999999999964</c:v>
                </c:pt>
                <c:pt idx="97">
                  <c:v>5.5999999999999961</c:v>
                </c:pt>
                <c:pt idx="98">
                  <c:v>5.6999999999999957</c:v>
                </c:pt>
                <c:pt idx="99">
                  <c:v>5.7999999999999954</c:v>
                </c:pt>
                <c:pt idx="100">
                  <c:v>5.899999999999995</c:v>
                </c:pt>
                <c:pt idx="101">
                  <c:v>5.9999999999999947</c:v>
                </c:pt>
                <c:pt idx="102">
                  <c:v>6.0999999999999943</c:v>
                </c:pt>
                <c:pt idx="103">
                  <c:v>6.199999999999994</c:v>
                </c:pt>
                <c:pt idx="104">
                  <c:v>6.2999999999999936</c:v>
                </c:pt>
                <c:pt idx="105">
                  <c:v>6.3999999999999932</c:v>
                </c:pt>
                <c:pt idx="106">
                  <c:v>6.4999999999999929</c:v>
                </c:pt>
                <c:pt idx="107">
                  <c:v>6.5999999999999925</c:v>
                </c:pt>
                <c:pt idx="108">
                  <c:v>6.6999999999999922</c:v>
                </c:pt>
                <c:pt idx="109">
                  <c:v>6.7999999999999918</c:v>
                </c:pt>
                <c:pt idx="110">
                  <c:v>6.8999999999999915</c:v>
                </c:pt>
                <c:pt idx="111">
                  <c:v>6.9999999999999911</c:v>
                </c:pt>
                <c:pt idx="112">
                  <c:v>7.0999999999999908</c:v>
                </c:pt>
                <c:pt idx="113">
                  <c:v>7.1999999999999904</c:v>
                </c:pt>
                <c:pt idx="114">
                  <c:v>7.2999999999999901</c:v>
                </c:pt>
                <c:pt idx="115">
                  <c:v>7.3999999999999897</c:v>
                </c:pt>
                <c:pt idx="116">
                  <c:v>7.4999999999999893</c:v>
                </c:pt>
                <c:pt idx="117">
                  <c:v>7.599999999999989</c:v>
                </c:pt>
                <c:pt idx="118">
                  <c:v>7.6999999999999886</c:v>
                </c:pt>
                <c:pt idx="119">
                  <c:v>7.7999999999999883</c:v>
                </c:pt>
                <c:pt idx="120">
                  <c:v>7.8999999999999879</c:v>
                </c:pt>
                <c:pt idx="121">
                  <c:v>7.9999999999999876</c:v>
                </c:pt>
                <c:pt idx="122">
                  <c:v>8.0999999999999872</c:v>
                </c:pt>
                <c:pt idx="123">
                  <c:v>8.1999999999999869</c:v>
                </c:pt>
                <c:pt idx="124">
                  <c:v>8.2999999999999865</c:v>
                </c:pt>
                <c:pt idx="125">
                  <c:v>8.3999999999999861</c:v>
                </c:pt>
                <c:pt idx="126">
                  <c:v>8.4999999999999858</c:v>
                </c:pt>
                <c:pt idx="127">
                  <c:v>8.5999999999999854</c:v>
                </c:pt>
                <c:pt idx="128">
                  <c:v>8.6999999999999851</c:v>
                </c:pt>
                <c:pt idx="129">
                  <c:v>8.7999999999999847</c:v>
                </c:pt>
                <c:pt idx="130">
                  <c:v>8.8999999999999844</c:v>
                </c:pt>
                <c:pt idx="131">
                  <c:v>8.999999999999984</c:v>
                </c:pt>
                <c:pt idx="132">
                  <c:v>9.0999999999999837</c:v>
                </c:pt>
                <c:pt idx="133">
                  <c:v>9.1999999999999833</c:v>
                </c:pt>
                <c:pt idx="134">
                  <c:v>9.2999999999999829</c:v>
                </c:pt>
                <c:pt idx="135">
                  <c:v>9.3999999999999826</c:v>
                </c:pt>
                <c:pt idx="136">
                  <c:v>9.4999999999999822</c:v>
                </c:pt>
              </c:numCache>
            </c:numRef>
          </c:xVal>
          <c:yVal>
            <c:numRef>
              <c:f>relu!$S$3:$S$139</c:f>
              <c:numCache>
                <c:formatCode>General</c:formatCode>
                <c:ptCount val="13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-4.4408920985006247E-16</c:v>
                </c:pt>
                <c:pt idx="11">
                  <c:v>-4.833333333333379E-2</c:v>
                </c:pt>
                <c:pt idx="12">
                  <c:v>-9.3333333333333796E-2</c:v>
                </c:pt>
                <c:pt idx="13">
                  <c:v>-0.13500000000000045</c:v>
                </c:pt>
                <c:pt idx="14">
                  <c:v>-0.17333333333333378</c:v>
                </c:pt>
                <c:pt idx="15">
                  <c:v>-0.20833333333333376</c:v>
                </c:pt>
                <c:pt idx="16">
                  <c:v>-0.24000000000000044</c:v>
                </c:pt>
                <c:pt idx="17">
                  <c:v>-0.26833333333333376</c:v>
                </c:pt>
                <c:pt idx="18">
                  <c:v>-0.29333333333333372</c:v>
                </c:pt>
                <c:pt idx="19">
                  <c:v>-0.31500000000000034</c:v>
                </c:pt>
                <c:pt idx="20">
                  <c:v>-0.33333333333333365</c:v>
                </c:pt>
                <c:pt idx="21">
                  <c:v>-0.34833333333333361</c:v>
                </c:pt>
                <c:pt idx="22">
                  <c:v>-0.36000000000000015</c:v>
                </c:pt>
                <c:pt idx="23">
                  <c:v>-0.36833333333333346</c:v>
                </c:pt>
                <c:pt idx="24">
                  <c:v>-0.37333333333333341</c:v>
                </c:pt>
                <c:pt idx="25">
                  <c:v>-0.375</c:v>
                </c:pt>
                <c:pt idx="26">
                  <c:v>-0.37333333333333324</c:v>
                </c:pt>
                <c:pt idx="27">
                  <c:v>-0.36833333333333312</c:v>
                </c:pt>
                <c:pt idx="28">
                  <c:v>-0.35999999999999976</c:v>
                </c:pt>
                <c:pt idx="29">
                  <c:v>-0.348333333333333</c:v>
                </c:pt>
                <c:pt idx="30">
                  <c:v>-0.33333333333333293</c:v>
                </c:pt>
                <c:pt idx="31">
                  <c:v>-0.31499999999999945</c:v>
                </c:pt>
                <c:pt idx="32">
                  <c:v>-0.29333333333333272</c:v>
                </c:pt>
                <c:pt idx="33">
                  <c:v>-0.26833333333333265</c:v>
                </c:pt>
                <c:pt idx="34">
                  <c:v>-0.23999999999999927</c:v>
                </c:pt>
                <c:pt idx="35">
                  <c:v>-0.20833333333333254</c:v>
                </c:pt>
                <c:pt idx="36">
                  <c:v>-0.17333333333333245</c:v>
                </c:pt>
                <c:pt idx="37">
                  <c:v>-0.13499999999999904</c:v>
                </c:pt>
                <c:pt idx="38">
                  <c:v>-9.3333333333332297E-2</c:v>
                </c:pt>
                <c:pt idx="39">
                  <c:v>-4.8333333333332215E-2</c:v>
                </c:pt>
                <c:pt idx="40">
                  <c:v>-2.4958333333333334E-3</c:v>
                </c:pt>
                <c:pt idx="41">
                  <c:v>2.5041666666666667E-3</c:v>
                </c:pt>
                <c:pt idx="42">
                  <c:v>5.1666666666666673E-2</c:v>
                </c:pt>
                <c:pt idx="43">
                  <c:v>0.10666666666666667</c:v>
                </c:pt>
                <c:pt idx="44">
                  <c:v>0.16500000000000001</c:v>
                </c:pt>
                <c:pt idx="45">
                  <c:v>0.22666666666666668</c:v>
                </c:pt>
                <c:pt idx="46">
                  <c:v>0.29166666666666669</c:v>
                </c:pt>
                <c:pt idx="47">
                  <c:v>0.36</c:v>
                </c:pt>
                <c:pt idx="48">
                  <c:v>0.43166666666666664</c:v>
                </c:pt>
                <c:pt idx="49">
                  <c:v>0.5066666666666666</c:v>
                </c:pt>
                <c:pt idx="50">
                  <c:v>0.58499999999999996</c:v>
                </c:pt>
                <c:pt idx="51">
                  <c:v>0.66666666666666652</c:v>
                </c:pt>
                <c:pt idx="52">
                  <c:v>0.75166666666666648</c:v>
                </c:pt>
                <c:pt idx="53">
                  <c:v>0.84000000000000008</c:v>
                </c:pt>
                <c:pt idx="54">
                  <c:v>0.93166666666666675</c:v>
                </c:pt>
                <c:pt idx="55">
                  <c:v>1.0266666666666668</c:v>
                </c:pt>
                <c:pt idx="56">
                  <c:v>1.1250000000000002</c:v>
                </c:pt>
                <c:pt idx="57">
                  <c:v>1.226666666666667</c:v>
                </c:pt>
                <c:pt idx="58">
                  <c:v>1.331666666666667</c:v>
                </c:pt>
                <c:pt idx="59">
                  <c:v>1.4400000000000006</c:v>
                </c:pt>
                <c:pt idx="60">
                  <c:v>1.5516666666666674</c:v>
                </c:pt>
                <c:pt idx="61">
                  <c:v>1.6666666666666672</c:v>
                </c:pt>
                <c:pt idx="62">
                  <c:v>1.7850000000000006</c:v>
                </c:pt>
                <c:pt idx="63">
                  <c:v>1.9066666666666676</c:v>
                </c:pt>
                <c:pt idx="64">
                  <c:v>2.0316666666666676</c:v>
                </c:pt>
                <c:pt idx="65">
                  <c:v>2.1600000000000006</c:v>
                </c:pt>
                <c:pt idx="66">
                  <c:v>2.2916666666666679</c:v>
                </c:pt>
                <c:pt idx="67">
                  <c:v>2.4266666666666681</c:v>
                </c:pt>
                <c:pt idx="68">
                  <c:v>2.5650000000000013</c:v>
                </c:pt>
                <c:pt idx="69">
                  <c:v>2.7066666666666683</c:v>
                </c:pt>
                <c:pt idx="70">
                  <c:v>2.8516666666666683</c:v>
                </c:pt>
                <c:pt idx="71">
                  <c:v>3.0000000000000013</c:v>
                </c:pt>
                <c:pt idx="72">
                  <c:v>3.1000000000000014</c:v>
                </c:pt>
                <c:pt idx="73">
                  <c:v>3.2000000000000015</c:v>
                </c:pt>
                <c:pt idx="74">
                  <c:v>3.3000000000000016</c:v>
                </c:pt>
                <c:pt idx="75">
                  <c:v>3.4000000000000017</c:v>
                </c:pt>
                <c:pt idx="76">
                  <c:v>3.5000000000000018</c:v>
                </c:pt>
                <c:pt idx="77">
                  <c:v>3.6000000000000019</c:v>
                </c:pt>
                <c:pt idx="78">
                  <c:v>3.700000000000002</c:v>
                </c:pt>
                <c:pt idx="79">
                  <c:v>3.800000000000002</c:v>
                </c:pt>
                <c:pt idx="80">
                  <c:v>3.9000000000000021</c:v>
                </c:pt>
                <c:pt idx="81">
                  <c:v>4.0000000000000018</c:v>
                </c:pt>
                <c:pt idx="82">
                  <c:v>4.1000000000000014</c:v>
                </c:pt>
                <c:pt idx="83">
                  <c:v>4.2000000000000011</c:v>
                </c:pt>
                <c:pt idx="84">
                  <c:v>4.3000000000000007</c:v>
                </c:pt>
                <c:pt idx="85">
                  <c:v>4.4000000000000004</c:v>
                </c:pt>
                <c:pt idx="86">
                  <c:v>4.5</c:v>
                </c:pt>
                <c:pt idx="87">
                  <c:v>4.5999999999999996</c:v>
                </c:pt>
                <c:pt idx="88">
                  <c:v>4.6999999999999993</c:v>
                </c:pt>
                <c:pt idx="89">
                  <c:v>4.7999999999999989</c:v>
                </c:pt>
                <c:pt idx="90">
                  <c:v>4.8999999999999986</c:v>
                </c:pt>
                <c:pt idx="91">
                  <c:v>4.9999999999999982</c:v>
                </c:pt>
                <c:pt idx="92">
                  <c:v>5.0999999999999979</c:v>
                </c:pt>
                <c:pt idx="93">
                  <c:v>5.1999999999999975</c:v>
                </c:pt>
                <c:pt idx="94">
                  <c:v>5.2999999999999972</c:v>
                </c:pt>
                <c:pt idx="95">
                  <c:v>5.3999999999999968</c:v>
                </c:pt>
                <c:pt idx="96">
                  <c:v>5.4999999999999964</c:v>
                </c:pt>
                <c:pt idx="97">
                  <c:v>5.5999999999999961</c:v>
                </c:pt>
                <c:pt idx="98">
                  <c:v>5.6999999999999957</c:v>
                </c:pt>
                <c:pt idx="99">
                  <c:v>5.7999999999999954</c:v>
                </c:pt>
                <c:pt idx="100">
                  <c:v>5.899999999999995</c:v>
                </c:pt>
                <c:pt idx="101">
                  <c:v>5.9999999999999947</c:v>
                </c:pt>
                <c:pt idx="102">
                  <c:v>6.0999999999999943</c:v>
                </c:pt>
                <c:pt idx="103">
                  <c:v>6.199999999999994</c:v>
                </c:pt>
                <c:pt idx="104">
                  <c:v>6.2999999999999936</c:v>
                </c:pt>
                <c:pt idx="105">
                  <c:v>6.3999999999999932</c:v>
                </c:pt>
                <c:pt idx="106">
                  <c:v>6.4999999999999929</c:v>
                </c:pt>
                <c:pt idx="107">
                  <c:v>6.5999999999999925</c:v>
                </c:pt>
                <c:pt idx="108">
                  <c:v>6.6999999999999922</c:v>
                </c:pt>
                <c:pt idx="109">
                  <c:v>6.7999999999999918</c:v>
                </c:pt>
                <c:pt idx="110">
                  <c:v>6.8999999999999915</c:v>
                </c:pt>
                <c:pt idx="111">
                  <c:v>6.9999999999999911</c:v>
                </c:pt>
                <c:pt idx="112">
                  <c:v>7.0999999999999908</c:v>
                </c:pt>
                <c:pt idx="113">
                  <c:v>7.1999999999999904</c:v>
                </c:pt>
                <c:pt idx="114">
                  <c:v>7.2999999999999901</c:v>
                </c:pt>
                <c:pt idx="115">
                  <c:v>7.3999999999999897</c:v>
                </c:pt>
                <c:pt idx="116">
                  <c:v>7.4999999999999893</c:v>
                </c:pt>
                <c:pt idx="117">
                  <c:v>7.599999999999989</c:v>
                </c:pt>
                <c:pt idx="118">
                  <c:v>7.6999999999999886</c:v>
                </c:pt>
                <c:pt idx="119">
                  <c:v>7.7999999999999883</c:v>
                </c:pt>
                <c:pt idx="120">
                  <c:v>7.8999999999999879</c:v>
                </c:pt>
                <c:pt idx="121">
                  <c:v>7.9999999999999876</c:v>
                </c:pt>
                <c:pt idx="122">
                  <c:v>8.0999999999999872</c:v>
                </c:pt>
                <c:pt idx="123">
                  <c:v>8.1999999999999869</c:v>
                </c:pt>
                <c:pt idx="124">
                  <c:v>8.2999999999999865</c:v>
                </c:pt>
                <c:pt idx="125">
                  <c:v>8.3999999999999861</c:v>
                </c:pt>
                <c:pt idx="126">
                  <c:v>8.4999999999999858</c:v>
                </c:pt>
                <c:pt idx="127">
                  <c:v>8.5999999999999854</c:v>
                </c:pt>
                <c:pt idx="128">
                  <c:v>8.6999999999999851</c:v>
                </c:pt>
                <c:pt idx="129">
                  <c:v>8.7999999999999847</c:v>
                </c:pt>
                <c:pt idx="130">
                  <c:v>8.8999999999999844</c:v>
                </c:pt>
                <c:pt idx="131">
                  <c:v>8.999999999999984</c:v>
                </c:pt>
                <c:pt idx="132">
                  <c:v>9.0999999999999837</c:v>
                </c:pt>
                <c:pt idx="133">
                  <c:v>9.1999999999999833</c:v>
                </c:pt>
                <c:pt idx="134">
                  <c:v>9.2999999999999829</c:v>
                </c:pt>
                <c:pt idx="135">
                  <c:v>9.3999999999999826</c:v>
                </c:pt>
                <c:pt idx="136">
                  <c:v>9.4999999999999822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6FA-48C4-A0EE-EA61048AFB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39290671"/>
        <c:axId val="744323775"/>
      </c:scatterChart>
      <c:valAx>
        <c:axId val="839290671"/>
        <c:scaling>
          <c:orientation val="minMax"/>
          <c:max val="4"/>
          <c:min val="-4"/>
        </c:scaling>
        <c:delete val="0"/>
        <c:axPos val="b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solidFill>
            <a:schemeClr val="bg1">
              <a:lumMod val="95000"/>
            </a:schemeClr>
          </a:solidFill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44323775"/>
        <c:crosses val="autoZero"/>
        <c:crossBetween val="midCat"/>
        <c:majorUnit val="1"/>
      </c:valAx>
      <c:valAx>
        <c:axId val="744323775"/>
        <c:scaling>
          <c:orientation val="minMax"/>
          <c:max val="4"/>
          <c:min val="-0.5"/>
        </c:scaling>
        <c:delete val="0"/>
        <c:axPos val="l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solidFill>
            <a:schemeClr val="bg1">
              <a:lumMod val="95000"/>
            </a:schemeClr>
          </a:solidFill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83929067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3.5769133164227883E-2"/>
          <c:y val="5.6652178477690288E-2"/>
          <c:w val="0.34175065616797901"/>
          <c:h val="0.36729002624671919"/>
        </c:manualLayout>
      </c:layout>
      <c:overlay val="0"/>
      <c:spPr>
        <a:solidFill>
          <a:schemeClr val="bg1">
            <a:lumMod val="9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8520778652668416E-2"/>
          <c:y val="5.6244409448818908E-2"/>
          <c:w val="0.9223958880139983"/>
          <c:h val="0.90956892388451449"/>
        </c:manualLayout>
      </c:layout>
      <c:scatterChart>
        <c:scatterStyle val="smoothMarker"/>
        <c:varyColors val="0"/>
        <c:ser>
          <c:idx val="2"/>
          <c:order val="0"/>
          <c:tx>
            <c:strRef>
              <c:f>relu!$R$2</c:f>
              <c:strCache>
                <c:ptCount val="1"/>
                <c:pt idx="0">
                  <c:v>swish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relu!$O$3:$O$139</c:f>
              <c:numCache>
                <c:formatCode>General</c:formatCode>
                <c:ptCount val="137"/>
                <c:pt idx="0">
                  <c:v>-4</c:v>
                </c:pt>
                <c:pt idx="1">
                  <c:v>-3.9</c:v>
                </c:pt>
                <c:pt idx="2">
                  <c:v>-3.8</c:v>
                </c:pt>
                <c:pt idx="3">
                  <c:v>-3.6999999999999997</c:v>
                </c:pt>
                <c:pt idx="4">
                  <c:v>-3.5999999999999996</c:v>
                </c:pt>
                <c:pt idx="5">
                  <c:v>-3.4999999999999996</c:v>
                </c:pt>
                <c:pt idx="6">
                  <c:v>-3.3999999999999995</c:v>
                </c:pt>
                <c:pt idx="7">
                  <c:v>-3.2999999999999994</c:v>
                </c:pt>
                <c:pt idx="8">
                  <c:v>-3.1999999999999993</c:v>
                </c:pt>
                <c:pt idx="9">
                  <c:v>-3.0999999999999992</c:v>
                </c:pt>
                <c:pt idx="10">
                  <c:v>-2.9999999999999991</c:v>
                </c:pt>
                <c:pt idx="11">
                  <c:v>-2.899999999999999</c:v>
                </c:pt>
                <c:pt idx="12">
                  <c:v>-2.7999999999999989</c:v>
                </c:pt>
                <c:pt idx="13">
                  <c:v>-2.6999999999999988</c:v>
                </c:pt>
                <c:pt idx="14">
                  <c:v>-2.5999999999999988</c:v>
                </c:pt>
                <c:pt idx="15">
                  <c:v>-2.4999999999999987</c:v>
                </c:pt>
                <c:pt idx="16">
                  <c:v>-2.3999999999999986</c:v>
                </c:pt>
                <c:pt idx="17">
                  <c:v>-2.2999999999999985</c:v>
                </c:pt>
                <c:pt idx="18">
                  <c:v>-2.1999999999999984</c:v>
                </c:pt>
                <c:pt idx="19">
                  <c:v>-2.0999999999999983</c:v>
                </c:pt>
                <c:pt idx="20">
                  <c:v>-1.9999999999999982</c:v>
                </c:pt>
                <c:pt idx="21">
                  <c:v>-1.8999999999999981</c:v>
                </c:pt>
                <c:pt idx="22">
                  <c:v>-1.799999999999998</c:v>
                </c:pt>
                <c:pt idx="23">
                  <c:v>-1.699999999999998</c:v>
                </c:pt>
                <c:pt idx="24">
                  <c:v>-1.5999999999999979</c:v>
                </c:pt>
                <c:pt idx="25">
                  <c:v>-1.4999999999999978</c:v>
                </c:pt>
                <c:pt idx="26">
                  <c:v>-1.3999999999999977</c:v>
                </c:pt>
                <c:pt idx="27">
                  <c:v>-1.2999999999999976</c:v>
                </c:pt>
                <c:pt idx="28">
                  <c:v>-1.1999999999999975</c:v>
                </c:pt>
                <c:pt idx="29">
                  <c:v>-1.0999999999999974</c:v>
                </c:pt>
                <c:pt idx="30">
                  <c:v>-0.99999999999999745</c:v>
                </c:pt>
                <c:pt idx="31">
                  <c:v>-0.89999999999999747</c:v>
                </c:pt>
                <c:pt idx="32">
                  <c:v>-0.79999999999999749</c:v>
                </c:pt>
                <c:pt idx="33">
                  <c:v>-0.69999999999999751</c:v>
                </c:pt>
                <c:pt idx="34">
                  <c:v>-0.59999999999999754</c:v>
                </c:pt>
                <c:pt idx="35">
                  <c:v>-0.49999999999999756</c:v>
                </c:pt>
                <c:pt idx="36">
                  <c:v>-0.39999999999999758</c:v>
                </c:pt>
                <c:pt idx="37">
                  <c:v>-0.2999999999999976</c:v>
                </c:pt>
                <c:pt idx="38">
                  <c:v>-0.1999999999999976</c:v>
                </c:pt>
                <c:pt idx="39">
                  <c:v>-9.9999999999997591E-2</c:v>
                </c:pt>
                <c:pt idx="40">
                  <c:v>-5.0000000000000001E-3</c:v>
                </c:pt>
                <c:pt idx="41">
                  <c:v>5.0000000000000001E-3</c:v>
                </c:pt>
                <c:pt idx="42">
                  <c:v>0.1</c:v>
                </c:pt>
                <c:pt idx="43">
                  <c:v>0.2</c:v>
                </c:pt>
                <c:pt idx="44">
                  <c:v>0.30000000000000004</c:v>
                </c:pt>
                <c:pt idx="45">
                  <c:v>0.4</c:v>
                </c:pt>
                <c:pt idx="46">
                  <c:v>0.5</c:v>
                </c:pt>
                <c:pt idx="47">
                  <c:v>0.6</c:v>
                </c:pt>
                <c:pt idx="48">
                  <c:v>0.7</c:v>
                </c:pt>
                <c:pt idx="49">
                  <c:v>0.79999999999999993</c:v>
                </c:pt>
                <c:pt idx="50">
                  <c:v>0.89999999999999991</c:v>
                </c:pt>
                <c:pt idx="51">
                  <c:v>0.99999999999999989</c:v>
                </c:pt>
                <c:pt idx="52">
                  <c:v>1.0999999999999999</c:v>
                </c:pt>
                <c:pt idx="53">
                  <c:v>1.2</c:v>
                </c:pt>
                <c:pt idx="54">
                  <c:v>1.3</c:v>
                </c:pt>
                <c:pt idx="55">
                  <c:v>1.4000000000000001</c:v>
                </c:pt>
                <c:pt idx="56">
                  <c:v>1.5000000000000002</c:v>
                </c:pt>
                <c:pt idx="57">
                  <c:v>1.6000000000000003</c:v>
                </c:pt>
                <c:pt idx="58">
                  <c:v>1.7000000000000004</c:v>
                </c:pt>
                <c:pt idx="59">
                  <c:v>1.8000000000000005</c:v>
                </c:pt>
                <c:pt idx="60">
                  <c:v>1.9000000000000006</c:v>
                </c:pt>
                <c:pt idx="61">
                  <c:v>2.0000000000000004</c:v>
                </c:pt>
                <c:pt idx="62">
                  <c:v>2.1000000000000005</c:v>
                </c:pt>
                <c:pt idx="63">
                  <c:v>2.2000000000000006</c:v>
                </c:pt>
                <c:pt idx="64">
                  <c:v>2.3000000000000007</c:v>
                </c:pt>
                <c:pt idx="65">
                  <c:v>2.4000000000000008</c:v>
                </c:pt>
                <c:pt idx="66">
                  <c:v>2.5000000000000009</c:v>
                </c:pt>
                <c:pt idx="67">
                  <c:v>2.600000000000001</c:v>
                </c:pt>
                <c:pt idx="68">
                  <c:v>2.7000000000000011</c:v>
                </c:pt>
                <c:pt idx="69">
                  <c:v>2.8000000000000012</c:v>
                </c:pt>
                <c:pt idx="70">
                  <c:v>2.9000000000000012</c:v>
                </c:pt>
                <c:pt idx="71">
                  <c:v>3.0000000000000013</c:v>
                </c:pt>
                <c:pt idx="72">
                  <c:v>3.1000000000000014</c:v>
                </c:pt>
                <c:pt idx="73">
                  <c:v>3.2000000000000015</c:v>
                </c:pt>
                <c:pt idx="74">
                  <c:v>3.3000000000000016</c:v>
                </c:pt>
                <c:pt idx="75">
                  <c:v>3.4000000000000017</c:v>
                </c:pt>
                <c:pt idx="76">
                  <c:v>3.5000000000000018</c:v>
                </c:pt>
                <c:pt idx="77">
                  <c:v>3.6000000000000019</c:v>
                </c:pt>
                <c:pt idx="78">
                  <c:v>3.700000000000002</c:v>
                </c:pt>
                <c:pt idx="79">
                  <c:v>3.800000000000002</c:v>
                </c:pt>
                <c:pt idx="80">
                  <c:v>3.9000000000000021</c:v>
                </c:pt>
                <c:pt idx="81">
                  <c:v>4.0000000000000018</c:v>
                </c:pt>
                <c:pt idx="82">
                  <c:v>4.1000000000000014</c:v>
                </c:pt>
                <c:pt idx="83">
                  <c:v>4.2000000000000011</c:v>
                </c:pt>
                <c:pt idx="84">
                  <c:v>4.3000000000000007</c:v>
                </c:pt>
                <c:pt idx="85">
                  <c:v>4.4000000000000004</c:v>
                </c:pt>
                <c:pt idx="86">
                  <c:v>4.5</c:v>
                </c:pt>
                <c:pt idx="87">
                  <c:v>4.5999999999999996</c:v>
                </c:pt>
                <c:pt idx="88">
                  <c:v>4.6999999999999993</c:v>
                </c:pt>
                <c:pt idx="89">
                  <c:v>4.7999999999999989</c:v>
                </c:pt>
                <c:pt idx="90">
                  <c:v>4.8999999999999986</c:v>
                </c:pt>
                <c:pt idx="91">
                  <c:v>4.9999999999999982</c:v>
                </c:pt>
                <c:pt idx="92">
                  <c:v>5.0999999999999979</c:v>
                </c:pt>
                <c:pt idx="93">
                  <c:v>5.1999999999999975</c:v>
                </c:pt>
                <c:pt idx="94">
                  <c:v>5.2999999999999972</c:v>
                </c:pt>
                <c:pt idx="95">
                  <c:v>5.3999999999999968</c:v>
                </c:pt>
                <c:pt idx="96">
                  <c:v>5.4999999999999964</c:v>
                </c:pt>
                <c:pt idx="97">
                  <c:v>5.5999999999999961</c:v>
                </c:pt>
                <c:pt idx="98">
                  <c:v>5.6999999999999957</c:v>
                </c:pt>
                <c:pt idx="99">
                  <c:v>5.7999999999999954</c:v>
                </c:pt>
                <c:pt idx="100">
                  <c:v>5.899999999999995</c:v>
                </c:pt>
                <c:pt idx="101">
                  <c:v>5.9999999999999947</c:v>
                </c:pt>
                <c:pt idx="102">
                  <c:v>6.0999999999999943</c:v>
                </c:pt>
                <c:pt idx="103">
                  <c:v>6.199999999999994</c:v>
                </c:pt>
                <c:pt idx="104">
                  <c:v>6.2999999999999936</c:v>
                </c:pt>
                <c:pt idx="105">
                  <c:v>6.3999999999999932</c:v>
                </c:pt>
                <c:pt idx="106">
                  <c:v>6.4999999999999929</c:v>
                </c:pt>
                <c:pt idx="107">
                  <c:v>6.5999999999999925</c:v>
                </c:pt>
                <c:pt idx="108">
                  <c:v>6.6999999999999922</c:v>
                </c:pt>
                <c:pt idx="109">
                  <c:v>6.7999999999999918</c:v>
                </c:pt>
                <c:pt idx="110">
                  <c:v>6.8999999999999915</c:v>
                </c:pt>
                <c:pt idx="111">
                  <c:v>6.9999999999999911</c:v>
                </c:pt>
                <c:pt idx="112">
                  <c:v>7.0999999999999908</c:v>
                </c:pt>
                <c:pt idx="113">
                  <c:v>7.1999999999999904</c:v>
                </c:pt>
                <c:pt idx="114">
                  <c:v>7.2999999999999901</c:v>
                </c:pt>
                <c:pt idx="115">
                  <c:v>7.3999999999999897</c:v>
                </c:pt>
                <c:pt idx="116">
                  <c:v>7.4999999999999893</c:v>
                </c:pt>
                <c:pt idx="117">
                  <c:v>7.599999999999989</c:v>
                </c:pt>
                <c:pt idx="118">
                  <c:v>7.6999999999999886</c:v>
                </c:pt>
                <c:pt idx="119">
                  <c:v>7.7999999999999883</c:v>
                </c:pt>
                <c:pt idx="120">
                  <c:v>7.8999999999999879</c:v>
                </c:pt>
                <c:pt idx="121">
                  <c:v>7.9999999999999876</c:v>
                </c:pt>
                <c:pt idx="122">
                  <c:v>8.0999999999999872</c:v>
                </c:pt>
                <c:pt idx="123">
                  <c:v>8.1999999999999869</c:v>
                </c:pt>
                <c:pt idx="124">
                  <c:v>8.2999999999999865</c:v>
                </c:pt>
                <c:pt idx="125">
                  <c:v>8.3999999999999861</c:v>
                </c:pt>
                <c:pt idx="126">
                  <c:v>8.4999999999999858</c:v>
                </c:pt>
                <c:pt idx="127">
                  <c:v>8.5999999999999854</c:v>
                </c:pt>
                <c:pt idx="128">
                  <c:v>8.6999999999999851</c:v>
                </c:pt>
                <c:pt idx="129">
                  <c:v>8.7999999999999847</c:v>
                </c:pt>
                <c:pt idx="130">
                  <c:v>8.8999999999999844</c:v>
                </c:pt>
                <c:pt idx="131">
                  <c:v>8.999999999999984</c:v>
                </c:pt>
                <c:pt idx="132">
                  <c:v>9.0999999999999837</c:v>
                </c:pt>
                <c:pt idx="133">
                  <c:v>9.1999999999999833</c:v>
                </c:pt>
                <c:pt idx="134">
                  <c:v>9.2999999999999829</c:v>
                </c:pt>
                <c:pt idx="135">
                  <c:v>9.3999999999999826</c:v>
                </c:pt>
                <c:pt idx="136">
                  <c:v>9.4999999999999822</c:v>
                </c:pt>
              </c:numCache>
            </c:numRef>
          </c:xVal>
          <c:yVal>
            <c:numRef>
              <c:f>relu!$R$3:$R$139</c:f>
              <c:numCache>
                <c:formatCode>General</c:formatCode>
                <c:ptCount val="137"/>
                <c:pt idx="0">
                  <c:v>-7.1944839848366235E-2</c:v>
                </c:pt>
                <c:pt idx="1">
                  <c:v>-7.7377192362902289E-2</c:v>
                </c:pt>
                <c:pt idx="2">
                  <c:v>-8.3148829557295814E-2</c:v>
                </c:pt>
                <c:pt idx="3">
                  <c:v>-8.9269979245376066E-2</c:v>
                </c:pt>
                <c:pt idx="4">
                  <c:v>-9.5749176876717107E-2</c:v>
                </c:pt>
                <c:pt idx="5">
                  <c:v>-0.10259280762974715</c:v>
                </c:pt>
                <c:pt idx="6">
                  <c:v>-0.10980457997473178</c:v>
                </c:pt>
                <c:pt idx="7">
                  <c:v>-0.11738492459969942</c:v>
                </c:pt>
                <c:pt idx="8">
                  <c:v>-0.125330312949646</c:v>
                </c:pt>
                <c:pt idx="9">
                  <c:v>-0.13363249031736704</c:v>
                </c:pt>
                <c:pt idx="10">
                  <c:v>-0.14227761953270041</c:v>
                </c:pt>
                <c:pt idx="11">
                  <c:v>-0.15124533292741152</c:v>
                </c:pt>
                <c:pt idx="12">
                  <c:v>-0.16050769251683258</c:v>
                </c:pt>
                <c:pt idx="13">
                  <c:v>-0.17002806135389062</c:v>
                </c:pt>
                <c:pt idx="14">
                  <c:v>-0.17975989289270183</c:v>
                </c:pt>
                <c:pt idx="15">
                  <c:v>-0.18964545005310901</c:v>
                </c:pt>
                <c:pt idx="16">
                  <c:v>-0.19961447158541384</c:v>
                </c:pt>
                <c:pt idx="17">
                  <c:v>-0.20958281033416926</c:v>
                </c:pt>
                <c:pt idx="18">
                  <c:v>-0.21945107606330749</c:v>
                </c:pt>
                <c:pt idx="19">
                  <c:v>-0.22910332451078735</c:v>
                </c:pt>
                <c:pt idx="20">
                  <c:v>-0.23840584404423526</c:v>
                </c:pt>
                <c:pt idx="21">
                  <c:v>-0.24720610128969608</c:v>
                </c:pt>
                <c:pt idx="22">
                  <c:v>-0.25533191682087819</c:v>
                </c:pt>
                <c:pt idx="23">
                  <c:v>-0.26259095064200916</c:v>
                </c:pt>
                <c:pt idx="24">
                  <c:v>-0.26877058378572094</c:v>
                </c:pt>
                <c:pt idx="25">
                  <c:v>-0.27363828570953463</c:v>
                </c:pt>
                <c:pt idx="26">
                  <c:v>-0.27694255601798556</c:v>
                </c:pt>
                <c:pt idx="27">
                  <c:v>-0.27841452204467382</c:v>
                </c:pt>
                <c:pt idx="28">
                  <c:v>-0.27777025980117881</c:v>
                </c:pt>
                <c:pt idx="29">
                  <c:v>-0.27471388384537054</c:v>
                </c:pt>
                <c:pt idx="30">
                  <c:v>-0.26894142136999494</c:v>
                </c:pt>
                <c:pt idx="31">
                  <c:v>-0.26014544763749614</c:v>
                </c:pt>
                <c:pt idx="32">
                  <c:v>-0.2480204150979097</c:v>
                </c:pt>
                <c:pt idx="33">
                  <c:v>-0.23226855948228331</c:v>
                </c:pt>
                <c:pt idx="34">
                  <c:v>-0.21260621626452217</c:v>
                </c:pt>
                <c:pt idx="35">
                  <c:v>-0.18877033439907207</c:v>
                </c:pt>
                <c:pt idx="36">
                  <c:v>-0.16052493595501846</c:v>
                </c:pt>
                <c:pt idx="37">
                  <c:v>-0.12766724495650145</c:v>
                </c:pt>
                <c:pt idx="38">
                  <c:v>-9.0033200537503452E-2</c:v>
                </c:pt>
                <c:pt idx="39">
                  <c:v>-4.7502081252104915E-2</c:v>
                </c:pt>
                <c:pt idx="40">
                  <c:v>-2.4937500130208013E-3</c:v>
                </c:pt>
                <c:pt idx="41">
                  <c:v>2.5062499869791992E-3</c:v>
                </c:pt>
                <c:pt idx="42">
                  <c:v>5.2497918747894001E-2</c:v>
                </c:pt>
                <c:pt idx="43">
                  <c:v>0.1099667994624956</c:v>
                </c:pt>
                <c:pt idx="44">
                  <c:v>0.17233275504349774</c:v>
                </c:pt>
                <c:pt idx="45">
                  <c:v>0.23947506404498081</c:v>
                </c:pt>
                <c:pt idx="46">
                  <c:v>0.3112296656009273</c:v>
                </c:pt>
                <c:pt idx="47">
                  <c:v>0.38739378373547723</c:v>
                </c:pt>
                <c:pt idx="48">
                  <c:v>0.46773144051771626</c:v>
                </c:pt>
                <c:pt idx="49">
                  <c:v>0.55197958490208987</c:v>
                </c:pt>
                <c:pt idx="50">
                  <c:v>0.63985455236250344</c:v>
                </c:pt>
                <c:pt idx="51">
                  <c:v>0.73105857863000479</c:v>
                </c:pt>
                <c:pt idx="52">
                  <c:v>0.82528611615462932</c:v>
                </c:pt>
                <c:pt idx="53">
                  <c:v>0.92222974019882109</c:v>
                </c:pt>
                <c:pt idx="54">
                  <c:v>1.0215854779553264</c:v>
                </c:pt>
                <c:pt idx="55">
                  <c:v>1.1230574439820147</c:v>
                </c:pt>
                <c:pt idx="56">
                  <c:v>1.2263617142904657</c:v>
                </c:pt>
                <c:pt idx="57">
                  <c:v>1.3312294162142797</c:v>
                </c:pt>
                <c:pt idx="58">
                  <c:v>1.4374090493579916</c:v>
                </c:pt>
                <c:pt idx="59">
                  <c:v>1.5446680831791224</c:v>
                </c:pt>
                <c:pt idx="60">
                  <c:v>1.6527938987103048</c:v>
                </c:pt>
                <c:pt idx="61">
                  <c:v>1.7615941559557655</c:v>
                </c:pt>
                <c:pt idx="62">
                  <c:v>1.8708966754892133</c:v>
                </c:pt>
                <c:pt idx="63">
                  <c:v>1.9805489239366931</c:v>
                </c:pt>
                <c:pt idx="64">
                  <c:v>2.0904171896658319</c:v>
                </c:pt>
                <c:pt idx="65">
                  <c:v>2.200385528414587</c:v>
                </c:pt>
                <c:pt idx="66">
                  <c:v>2.3103545499468923</c:v>
                </c:pt>
                <c:pt idx="67">
                  <c:v>2.4202401071072992</c:v>
                </c:pt>
                <c:pt idx="68">
                  <c:v>2.5299719386461104</c:v>
                </c:pt>
                <c:pt idx="69">
                  <c:v>2.6394923074831689</c:v>
                </c:pt>
                <c:pt idx="70">
                  <c:v>2.74875466707259</c:v>
                </c:pt>
                <c:pt idx="71">
                  <c:v>2.8577223804673011</c:v>
                </c:pt>
                <c:pt idx="72">
                  <c:v>2.9663675096826343</c:v>
                </c:pt>
                <c:pt idx="73">
                  <c:v>3.0746696870503558</c:v>
                </c:pt>
                <c:pt idx="74">
                  <c:v>3.1826150754003022</c:v>
                </c:pt>
                <c:pt idx="75">
                  <c:v>3.2901954200252703</c:v>
                </c:pt>
                <c:pt idx="76">
                  <c:v>3.3974071923702551</c:v>
                </c:pt>
                <c:pt idx="77">
                  <c:v>3.5042508231232854</c:v>
                </c:pt>
                <c:pt idx="78">
                  <c:v>3.6107300207546258</c:v>
                </c:pt>
                <c:pt idx="79">
                  <c:v>3.7168511704427059</c:v>
                </c:pt>
                <c:pt idx="80">
                  <c:v>3.8226228076370998</c:v>
                </c:pt>
                <c:pt idx="81">
                  <c:v>3.9280551601516351</c:v>
                </c:pt>
                <c:pt idx="82">
                  <c:v>4.0331597525770935</c:v>
                </c:pt>
                <c:pt idx="83">
                  <c:v>4.1379490668882539</c:v>
                </c:pt>
                <c:pt idx="84">
                  <c:v>4.242436253341042</c:v>
                </c:pt>
                <c:pt idx="85">
                  <c:v>4.3466348860691939</c:v>
                </c:pt>
                <c:pt idx="86">
                  <c:v>4.4505587581623312</c:v>
                </c:pt>
                <c:pt idx="87">
                  <c:v>4.5542217114122403</c:v>
                </c:pt>
                <c:pt idx="88">
                  <c:v>4.6576374963316143</c:v>
                </c:pt>
                <c:pt idx="89">
                  <c:v>4.7608196584648317</c:v>
                </c:pt>
                <c:pt idx="90">
                  <c:v>4.8637814474130172</c:v>
                </c:pt>
                <c:pt idx="91">
                  <c:v>4.9665357453785735</c:v>
                </c:pt>
                <c:pt idx="92">
                  <c:v>5.0690950123929186</c:v>
                </c:pt>
                <c:pt idx="93">
                  <c:v>5.1714712457228549</c:v>
                </c:pt>
                <c:pt idx="94">
                  <c:v>5.2736759512546953</c:v>
                </c:pt>
                <c:pt idx="95">
                  <c:v>5.3757201249309148</c:v>
                </c:pt>
                <c:pt idx="96">
                  <c:v>5.4776142425625682</c:v>
                </c:pt>
                <c:pt idx="97">
                  <c:v>5.5793682565631553</c:v>
                </c:pt>
                <c:pt idx="98">
                  <c:v>5.6809915983477399</c:v>
                </c:pt>
                <c:pt idx="99">
                  <c:v>5.782493185316687</c:v>
                </c:pt>
                <c:pt idx="100">
                  <c:v>5.8838814314982297</c:v>
                </c:pt>
                <c:pt idx="101">
                  <c:v>5.985164261060187</c:v>
                </c:pt>
                <c:pt idx="102">
                  <c:v>6.0863491240202086</c:v>
                </c:pt>
                <c:pt idx="103">
                  <c:v>6.1874430135878846</c:v>
                </c:pt>
                <c:pt idx="104">
                  <c:v>6.2884524846622893</c:v>
                </c:pt>
                <c:pt idx="105">
                  <c:v>6.3893836730868765</c:v>
                </c:pt>
                <c:pt idx="106">
                  <c:v>6.4902423153312023</c:v>
                </c:pt>
                <c:pt idx="107">
                  <c:v>6.5910337683271623</c:v>
                </c:pt>
                <c:pt idx="108">
                  <c:v>6.6917630292374337</c:v>
                </c:pt>
                <c:pt idx="109">
                  <c:v>6.7924347549765418</c:v>
                </c:pt>
                <c:pt idx="110">
                  <c:v>6.8930532813414009</c:v>
                </c:pt>
                <c:pt idx="111">
                  <c:v>6.9936226416391873</c:v>
                </c:pt>
                <c:pt idx="112">
                  <c:v>7.0941465847265626</c:v>
                </c:pt>
                <c:pt idx="113">
                  <c:v>7.1946285923963664</c:v>
                </c:pt>
                <c:pt idx="114">
                  <c:v>7.2950718960663705</c:v>
                </c:pt>
                <c:pt idx="115">
                  <c:v>7.3954794927401757</c:v>
                </c:pt>
                <c:pt idx="116">
                  <c:v>7.4958541602230628</c:v>
                </c:pt>
                <c:pt idx="117">
                  <c:v>7.5961984715861846</c:v>
                </c:pt>
                <c:pt idx="118">
                  <c:v>7.6965148088810365</c:v>
                </c:pt>
                <c:pt idx="119">
                  <c:v>7.7968053761130971</c:v>
                </c:pt>
                <c:pt idx="120">
                  <c:v>7.8970722114890384</c:v>
                </c:pt>
                <c:pt idx="121">
                  <c:v>7.9973171989562566</c:v>
                </c:pt>
                <c:pt idx="122">
                  <c:v>8.0975420790567529</c:v>
                </c:pt>
                <c:pt idx="123">
                  <c:v>8.1977484591199552</c:v>
                </c:pt>
                <c:pt idx="124">
                  <c:v>8.2979378228207192</c:v>
                </c:pt>
                <c:pt idx="125">
                  <c:v>8.3981115391300261</c:v>
                </c:pt>
                <c:pt idx="126">
                  <c:v>8.4982708706865164</c:v>
                </c:pt>
                <c:pt idx="127">
                  <c:v>8.5984169816172997</c:v>
                </c:pt>
                <c:pt idx="128">
                  <c:v>8.6985509448364233</c:v>
                </c:pt>
                <c:pt idx="129">
                  <c:v>8.7986737488490601</c:v>
                </c:pt>
                <c:pt idx="130">
                  <c:v>8.8987863040889774</c:v>
                </c:pt>
                <c:pt idx="131">
                  <c:v>8.998889448816108</c:v>
                </c:pt>
                <c:pt idx="132">
                  <c:v>9.0989839546002553</c:v>
                </c:pt>
                <c:pt idx="133">
                  <c:v>9.1990705314160319</c:v>
                </c:pt>
                <c:pt idx="134">
                  <c:v>9.299149832373157</c:v>
                </c:pt>
                <c:pt idx="135">
                  <c:v>9.3992224581051786</c:v>
                </c:pt>
                <c:pt idx="136">
                  <c:v>9.4992889608386317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93F-41CC-A9EC-51B1FB03746D}"/>
            </c:ext>
          </c:extLst>
        </c:ser>
        <c:ser>
          <c:idx val="3"/>
          <c:order val="1"/>
          <c:tx>
            <c:strRef>
              <c:f>relu!$S$2</c:f>
              <c:strCache>
                <c:ptCount val="1"/>
                <c:pt idx="0">
                  <c:v>hard-swish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none"/>
          </c:marker>
          <c:xVal>
            <c:numRef>
              <c:f>relu!$O$3:$O$139</c:f>
              <c:numCache>
                <c:formatCode>General</c:formatCode>
                <c:ptCount val="137"/>
                <c:pt idx="0">
                  <c:v>-4</c:v>
                </c:pt>
                <c:pt idx="1">
                  <c:v>-3.9</c:v>
                </c:pt>
                <c:pt idx="2">
                  <c:v>-3.8</c:v>
                </c:pt>
                <c:pt idx="3">
                  <c:v>-3.6999999999999997</c:v>
                </c:pt>
                <c:pt idx="4">
                  <c:v>-3.5999999999999996</c:v>
                </c:pt>
                <c:pt idx="5">
                  <c:v>-3.4999999999999996</c:v>
                </c:pt>
                <c:pt idx="6">
                  <c:v>-3.3999999999999995</c:v>
                </c:pt>
                <c:pt idx="7">
                  <c:v>-3.2999999999999994</c:v>
                </c:pt>
                <c:pt idx="8">
                  <c:v>-3.1999999999999993</c:v>
                </c:pt>
                <c:pt idx="9">
                  <c:v>-3.0999999999999992</c:v>
                </c:pt>
                <c:pt idx="10">
                  <c:v>-2.9999999999999991</c:v>
                </c:pt>
                <c:pt idx="11">
                  <c:v>-2.899999999999999</c:v>
                </c:pt>
                <c:pt idx="12">
                  <c:v>-2.7999999999999989</c:v>
                </c:pt>
                <c:pt idx="13">
                  <c:v>-2.6999999999999988</c:v>
                </c:pt>
                <c:pt idx="14">
                  <c:v>-2.5999999999999988</c:v>
                </c:pt>
                <c:pt idx="15">
                  <c:v>-2.4999999999999987</c:v>
                </c:pt>
                <c:pt idx="16">
                  <c:v>-2.3999999999999986</c:v>
                </c:pt>
                <c:pt idx="17">
                  <c:v>-2.2999999999999985</c:v>
                </c:pt>
                <c:pt idx="18">
                  <c:v>-2.1999999999999984</c:v>
                </c:pt>
                <c:pt idx="19">
                  <c:v>-2.0999999999999983</c:v>
                </c:pt>
                <c:pt idx="20">
                  <c:v>-1.9999999999999982</c:v>
                </c:pt>
                <c:pt idx="21">
                  <c:v>-1.8999999999999981</c:v>
                </c:pt>
                <c:pt idx="22">
                  <c:v>-1.799999999999998</c:v>
                </c:pt>
                <c:pt idx="23">
                  <c:v>-1.699999999999998</c:v>
                </c:pt>
                <c:pt idx="24">
                  <c:v>-1.5999999999999979</c:v>
                </c:pt>
                <c:pt idx="25">
                  <c:v>-1.4999999999999978</c:v>
                </c:pt>
                <c:pt idx="26">
                  <c:v>-1.3999999999999977</c:v>
                </c:pt>
                <c:pt idx="27">
                  <c:v>-1.2999999999999976</c:v>
                </c:pt>
                <c:pt idx="28">
                  <c:v>-1.1999999999999975</c:v>
                </c:pt>
                <c:pt idx="29">
                  <c:v>-1.0999999999999974</c:v>
                </c:pt>
                <c:pt idx="30">
                  <c:v>-0.99999999999999745</c:v>
                </c:pt>
                <c:pt idx="31">
                  <c:v>-0.89999999999999747</c:v>
                </c:pt>
                <c:pt idx="32">
                  <c:v>-0.79999999999999749</c:v>
                </c:pt>
                <c:pt idx="33">
                  <c:v>-0.69999999999999751</c:v>
                </c:pt>
                <c:pt idx="34">
                  <c:v>-0.59999999999999754</c:v>
                </c:pt>
                <c:pt idx="35">
                  <c:v>-0.49999999999999756</c:v>
                </c:pt>
                <c:pt idx="36">
                  <c:v>-0.39999999999999758</c:v>
                </c:pt>
                <c:pt idx="37">
                  <c:v>-0.2999999999999976</c:v>
                </c:pt>
                <c:pt idx="38">
                  <c:v>-0.1999999999999976</c:v>
                </c:pt>
                <c:pt idx="39">
                  <c:v>-9.9999999999997591E-2</c:v>
                </c:pt>
                <c:pt idx="40">
                  <c:v>-5.0000000000000001E-3</c:v>
                </c:pt>
                <c:pt idx="41">
                  <c:v>5.0000000000000001E-3</c:v>
                </c:pt>
                <c:pt idx="42">
                  <c:v>0.1</c:v>
                </c:pt>
                <c:pt idx="43">
                  <c:v>0.2</c:v>
                </c:pt>
                <c:pt idx="44">
                  <c:v>0.30000000000000004</c:v>
                </c:pt>
                <c:pt idx="45">
                  <c:v>0.4</c:v>
                </c:pt>
                <c:pt idx="46">
                  <c:v>0.5</c:v>
                </c:pt>
                <c:pt idx="47">
                  <c:v>0.6</c:v>
                </c:pt>
                <c:pt idx="48">
                  <c:v>0.7</c:v>
                </c:pt>
                <c:pt idx="49">
                  <c:v>0.79999999999999993</c:v>
                </c:pt>
                <c:pt idx="50">
                  <c:v>0.89999999999999991</c:v>
                </c:pt>
                <c:pt idx="51">
                  <c:v>0.99999999999999989</c:v>
                </c:pt>
                <c:pt idx="52">
                  <c:v>1.0999999999999999</c:v>
                </c:pt>
                <c:pt idx="53">
                  <c:v>1.2</c:v>
                </c:pt>
                <c:pt idx="54">
                  <c:v>1.3</c:v>
                </c:pt>
                <c:pt idx="55">
                  <c:v>1.4000000000000001</c:v>
                </c:pt>
                <c:pt idx="56">
                  <c:v>1.5000000000000002</c:v>
                </c:pt>
                <c:pt idx="57">
                  <c:v>1.6000000000000003</c:v>
                </c:pt>
                <c:pt idx="58">
                  <c:v>1.7000000000000004</c:v>
                </c:pt>
                <c:pt idx="59">
                  <c:v>1.8000000000000005</c:v>
                </c:pt>
                <c:pt idx="60">
                  <c:v>1.9000000000000006</c:v>
                </c:pt>
                <c:pt idx="61">
                  <c:v>2.0000000000000004</c:v>
                </c:pt>
                <c:pt idx="62">
                  <c:v>2.1000000000000005</c:v>
                </c:pt>
                <c:pt idx="63">
                  <c:v>2.2000000000000006</c:v>
                </c:pt>
                <c:pt idx="64">
                  <c:v>2.3000000000000007</c:v>
                </c:pt>
                <c:pt idx="65">
                  <c:v>2.4000000000000008</c:v>
                </c:pt>
                <c:pt idx="66">
                  <c:v>2.5000000000000009</c:v>
                </c:pt>
                <c:pt idx="67">
                  <c:v>2.600000000000001</c:v>
                </c:pt>
                <c:pt idx="68">
                  <c:v>2.7000000000000011</c:v>
                </c:pt>
                <c:pt idx="69">
                  <c:v>2.8000000000000012</c:v>
                </c:pt>
                <c:pt idx="70">
                  <c:v>2.9000000000000012</c:v>
                </c:pt>
                <c:pt idx="71">
                  <c:v>3.0000000000000013</c:v>
                </c:pt>
                <c:pt idx="72">
                  <c:v>3.1000000000000014</c:v>
                </c:pt>
                <c:pt idx="73">
                  <c:v>3.2000000000000015</c:v>
                </c:pt>
                <c:pt idx="74">
                  <c:v>3.3000000000000016</c:v>
                </c:pt>
                <c:pt idx="75">
                  <c:v>3.4000000000000017</c:v>
                </c:pt>
                <c:pt idx="76">
                  <c:v>3.5000000000000018</c:v>
                </c:pt>
                <c:pt idx="77">
                  <c:v>3.6000000000000019</c:v>
                </c:pt>
                <c:pt idx="78">
                  <c:v>3.700000000000002</c:v>
                </c:pt>
                <c:pt idx="79">
                  <c:v>3.800000000000002</c:v>
                </c:pt>
                <c:pt idx="80">
                  <c:v>3.9000000000000021</c:v>
                </c:pt>
                <c:pt idx="81">
                  <c:v>4.0000000000000018</c:v>
                </c:pt>
                <c:pt idx="82">
                  <c:v>4.1000000000000014</c:v>
                </c:pt>
                <c:pt idx="83">
                  <c:v>4.2000000000000011</c:v>
                </c:pt>
                <c:pt idx="84">
                  <c:v>4.3000000000000007</c:v>
                </c:pt>
                <c:pt idx="85">
                  <c:v>4.4000000000000004</c:v>
                </c:pt>
                <c:pt idx="86">
                  <c:v>4.5</c:v>
                </c:pt>
                <c:pt idx="87">
                  <c:v>4.5999999999999996</c:v>
                </c:pt>
                <c:pt idx="88">
                  <c:v>4.6999999999999993</c:v>
                </c:pt>
                <c:pt idx="89">
                  <c:v>4.7999999999999989</c:v>
                </c:pt>
                <c:pt idx="90">
                  <c:v>4.8999999999999986</c:v>
                </c:pt>
                <c:pt idx="91">
                  <c:v>4.9999999999999982</c:v>
                </c:pt>
                <c:pt idx="92">
                  <c:v>5.0999999999999979</c:v>
                </c:pt>
                <c:pt idx="93">
                  <c:v>5.1999999999999975</c:v>
                </c:pt>
                <c:pt idx="94">
                  <c:v>5.2999999999999972</c:v>
                </c:pt>
                <c:pt idx="95">
                  <c:v>5.3999999999999968</c:v>
                </c:pt>
                <c:pt idx="96">
                  <c:v>5.4999999999999964</c:v>
                </c:pt>
                <c:pt idx="97">
                  <c:v>5.5999999999999961</c:v>
                </c:pt>
                <c:pt idx="98">
                  <c:v>5.6999999999999957</c:v>
                </c:pt>
                <c:pt idx="99">
                  <c:v>5.7999999999999954</c:v>
                </c:pt>
                <c:pt idx="100">
                  <c:v>5.899999999999995</c:v>
                </c:pt>
                <c:pt idx="101">
                  <c:v>5.9999999999999947</c:v>
                </c:pt>
                <c:pt idx="102">
                  <c:v>6.0999999999999943</c:v>
                </c:pt>
                <c:pt idx="103">
                  <c:v>6.199999999999994</c:v>
                </c:pt>
                <c:pt idx="104">
                  <c:v>6.2999999999999936</c:v>
                </c:pt>
                <c:pt idx="105">
                  <c:v>6.3999999999999932</c:v>
                </c:pt>
                <c:pt idx="106">
                  <c:v>6.4999999999999929</c:v>
                </c:pt>
                <c:pt idx="107">
                  <c:v>6.5999999999999925</c:v>
                </c:pt>
                <c:pt idx="108">
                  <c:v>6.6999999999999922</c:v>
                </c:pt>
                <c:pt idx="109">
                  <c:v>6.7999999999999918</c:v>
                </c:pt>
                <c:pt idx="110">
                  <c:v>6.8999999999999915</c:v>
                </c:pt>
                <c:pt idx="111">
                  <c:v>6.9999999999999911</c:v>
                </c:pt>
                <c:pt idx="112">
                  <c:v>7.0999999999999908</c:v>
                </c:pt>
                <c:pt idx="113">
                  <c:v>7.1999999999999904</c:v>
                </c:pt>
                <c:pt idx="114">
                  <c:v>7.2999999999999901</c:v>
                </c:pt>
                <c:pt idx="115">
                  <c:v>7.3999999999999897</c:v>
                </c:pt>
                <c:pt idx="116">
                  <c:v>7.4999999999999893</c:v>
                </c:pt>
                <c:pt idx="117">
                  <c:v>7.599999999999989</c:v>
                </c:pt>
                <c:pt idx="118">
                  <c:v>7.6999999999999886</c:v>
                </c:pt>
                <c:pt idx="119">
                  <c:v>7.7999999999999883</c:v>
                </c:pt>
                <c:pt idx="120">
                  <c:v>7.8999999999999879</c:v>
                </c:pt>
                <c:pt idx="121">
                  <c:v>7.9999999999999876</c:v>
                </c:pt>
                <c:pt idx="122">
                  <c:v>8.0999999999999872</c:v>
                </c:pt>
                <c:pt idx="123">
                  <c:v>8.1999999999999869</c:v>
                </c:pt>
                <c:pt idx="124">
                  <c:v>8.2999999999999865</c:v>
                </c:pt>
                <c:pt idx="125">
                  <c:v>8.3999999999999861</c:v>
                </c:pt>
                <c:pt idx="126">
                  <c:v>8.4999999999999858</c:v>
                </c:pt>
                <c:pt idx="127">
                  <c:v>8.5999999999999854</c:v>
                </c:pt>
                <c:pt idx="128">
                  <c:v>8.6999999999999851</c:v>
                </c:pt>
                <c:pt idx="129">
                  <c:v>8.7999999999999847</c:v>
                </c:pt>
                <c:pt idx="130">
                  <c:v>8.8999999999999844</c:v>
                </c:pt>
                <c:pt idx="131">
                  <c:v>8.999999999999984</c:v>
                </c:pt>
                <c:pt idx="132">
                  <c:v>9.0999999999999837</c:v>
                </c:pt>
                <c:pt idx="133">
                  <c:v>9.1999999999999833</c:v>
                </c:pt>
                <c:pt idx="134">
                  <c:v>9.2999999999999829</c:v>
                </c:pt>
                <c:pt idx="135">
                  <c:v>9.3999999999999826</c:v>
                </c:pt>
                <c:pt idx="136">
                  <c:v>9.4999999999999822</c:v>
                </c:pt>
              </c:numCache>
            </c:numRef>
          </c:xVal>
          <c:yVal>
            <c:numRef>
              <c:f>relu!$S$3:$S$139</c:f>
              <c:numCache>
                <c:formatCode>General</c:formatCode>
                <c:ptCount val="13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-4.4408920985006247E-16</c:v>
                </c:pt>
                <c:pt idx="11">
                  <c:v>-4.833333333333379E-2</c:v>
                </c:pt>
                <c:pt idx="12">
                  <c:v>-9.3333333333333796E-2</c:v>
                </c:pt>
                <c:pt idx="13">
                  <c:v>-0.13500000000000045</c:v>
                </c:pt>
                <c:pt idx="14">
                  <c:v>-0.17333333333333378</c:v>
                </c:pt>
                <c:pt idx="15">
                  <c:v>-0.20833333333333376</c:v>
                </c:pt>
                <c:pt idx="16">
                  <c:v>-0.24000000000000044</c:v>
                </c:pt>
                <c:pt idx="17">
                  <c:v>-0.26833333333333376</c:v>
                </c:pt>
                <c:pt idx="18">
                  <c:v>-0.29333333333333372</c:v>
                </c:pt>
                <c:pt idx="19">
                  <c:v>-0.31500000000000034</c:v>
                </c:pt>
                <c:pt idx="20">
                  <c:v>-0.33333333333333365</c:v>
                </c:pt>
                <c:pt idx="21">
                  <c:v>-0.34833333333333361</c:v>
                </c:pt>
                <c:pt idx="22">
                  <c:v>-0.36000000000000015</c:v>
                </c:pt>
                <c:pt idx="23">
                  <c:v>-0.36833333333333346</c:v>
                </c:pt>
                <c:pt idx="24">
                  <c:v>-0.37333333333333341</c:v>
                </c:pt>
                <c:pt idx="25">
                  <c:v>-0.375</c:v>
                </c:pt>
                <c:pt idx="26">
                  <c:v>-0.37333333333333324</c:v>
                </c:pt>
                <c:pt idx="27">
                  <c:v>-0.36833333333333312</c:v>
                </c:pt>
                <c:pt idx="28">
                  <c:v>-0.35999999999999976</c:v>
                </c:pt>
                <c:pt idx="29">
                  <c:v>-0.348333333333333</c:v>
                </c:pt>
                <c:pt idx="30">
                  <c:v>-0.33333333333333293</c:v>
                </c:pt>
                <c:pt idx="31">
                  <c:v>-0.31499999999999945</c:v>
                </c:pt>
                <c:pt idx="32">
                  <c:v>-0.29333333333333272</c:v>
                </c:pt>
                <c:pt idx="33">
                  <c:v>-0.26833333333333265</c:v>
                </c:pt>
                <c:pt idx="34">
                  <c:v>-0.23999999999999927</c:v>
                </c:pt>
                <c:pt idx="35">
                  <c:v>-0.20833333333333254</c:v>
                </c:pt>
                <c:pt idx="36">
                  <c:v>-0.17333333333333245</c:v>
                </c:pt>
                <c:pt idx="37">
                  <c:v>-0.13499999999999904</c:v>
                </c:pt>
                <c:pt idx="38">
                  <c:v>-9.3333333333332297E-2</c:v>
                </c:pt>
                <c:pt idx="39">
                  <c:v>-4.8333333333332215E-2</c:v>
                </c:pt>
                <c:pt idx="40">
                  <c:v>-2.4958333333333334E-3</c:v>
                </c:pt>
                <c:pt idx="41">
                  <c:v>2.5041666666666667E-3</c:v>
                </c:pt>
                <c:pt idx="42">
                  <c:v>5.1666666666666673E-2</c:v>
                </c:pt>
                <c:pt idx="43">
                  <c:v>0.10666666666666667</c:v>
                </c:pt>
                <c:pt idx="44">
                  <c:v>0.16500000000000001</c:v>
                </c:pt>
                <c:pt idx="45">
                  <c:v>0.22666666666666668</c:v>
                </c:pt>
                <c:pt idx="46">
                  <c:v>0.29166666666666669</c:v>
                </c:pt>
                <c:pt idx="47">
                  <c:v>0.36</c:v>
                </c:pt>
                <c:pt idx="48">
                  <c:v>0.43166666666666664</c:v>
                </c:pt>
                <c:pt idx="49">
                  <c:v>0.5066666666666666</c:v>
                </c:pt>
                <c:pt idx="50">
                  <c:v>0.58499999999999996</c:v>
                </c:pt>
                <c:pt idx="51">
                  <c:v>0.66666666666666652</c:v>
                </c:pt>
                <c:pt idx="52">
                  <c:v>0.75166666666666648</c:v>
                </c:pt>
                <c:pt idx="53">
                  <c:v>0.84000000000000008</c:v>
                </c:pt>
                <c:pt idx="54">
                  <c:v>0.93166666666666675</c:v>
                </c:pt>
                <c:pt idx="55">
                  <c:v>1.0266666666666668</c:v>
                </c:pt>
                <c:pt idx="56">
                  <c:v>1.1250000000000002</c:v>
                </c:pt>
                <c:pt idx="57">
                  <c:v>1.226666666666667</c:v>
                </c:pt>
                <c:pt idx="58">
                  <c:v>1.331666666666667</c:v>
                </c:pt>
                <c:pt idx="59">
                  <c:v>1.4400000000000006</c:v>
                </c:pt>
                <c:pt idx="60">
                  <c:v>1.5516666666666674</c:v>
                </c:pt>
                <c:pt idx="61">
                  <c:v>1.6666666666666672</c:v>
                </c:pt>
                <c:pt idx="62">
                  <c:v>1.7850000000000006</c:v>
                </c:pt>
                <c:pt idx="63">
                  <c:v>1.9066666666666676</c:v>
                </c:pt>
                <c:pt idx="64">
                  <c:v>2.0316666666666676</c:v>
                </c:pt>
                <c:pt idx="65">
                  <c:v>2.1600000000000006</c:v>
                </c:pt>
                <c:pt idx="66">
                  <c:v>2.2916666666666679</c:v>
                </c:pt>
                <c:pt idx="67">
                  <c:v>2.4266666666666681</c:v>
                </c:pt>
                <c:pt idx="68">
                  <c:v>2.5650000000000013</c:v>
                </c:pt>
                <c:pt idx="69">
                  <c:v>2.7066666666666683</c:v>
                </c:pt>
                <c:pt idx="70">
                  <c:v>2.8516666666666683</c:v>
                </c:pt>
                <c:pt idx="71">
                  <c:v>3.0000000000000013</c:v>
                </c:pt>
                <c:pt idx="72">
                  <c:v>3.1000000000000014</c:v>
                </c:pt>
                <c:pt idx="73">
                  <c:v>3.2000000000000015</c:v>
                </c:pt>
                <c:pt idx="74">
                  <c:v>3.3000000000000016</c:v>
                </c:pt>
                <c:pt idx="75">
                  <c:v>3.4000000000000017</c:v>
                </c:pt>
                <c:pt idx="76">
                  <c:v>3.5000000000000018</c:v>
                </c:pt>
                <c:pt idx="77">
                  <c:v>3.6000000000000019</c:v>
                </c:pt>
                <c:pt idx="78">
                  <c:v>3.700000000000002</c:v>
                </c:pt>
                <c:pt idx="79">
                  <c:v>3.800000000000002</c:v>
                </c:pt>
                <c:pt idx="80">
                  <c:v>3.9000000000000021</c:v>
                </c:pt>
                <c:pt idx="81">
                  <c:v>4.0000000000000018</c:v>
                </c:pt>
                <c:pt idx="82">
                  <c:v>4.1000000000000014</c:v>
                </c:pt>
                <c:pt idx="83">
                  <c:v>4.2000000000000011</c:v>
                </c:pt>
                <c:pt idx="84">
                  <c:v>4.3000000000000007</c:v>
                </c:pt>
                <c:pt idx="85">
                  <c:v>4.4000000000000004</c:v>
                </c:pt>
                <c:pt idx="86">
                  <c:v>4.5</c:v>
                </c:pt>
                <c:pt idx="87">
                  <c:v>4.5999999999999996</c:v>
                </c:pt>
                <c:pt idx="88">
                  <c:v>4.6999999999999993</c:v>
                </c:pt>
                <c:pt idx="89">
                  <c:v>4.7999999999999989</c:v>
                </c:pt>
                <c:pt idx="90">
                  <c:v>4.8999999999999986</c:v>
                </c:pt>
                <c:pt idx="91">
                  <c:v>4.9999999999999982</c:v>
                </c:pt>
                <c:pt idx="92">
                  <c:v>5.0999999999999979</c:v>
                </c:pt>
                <c:pt idx="93">
                  <c:v>5.1999999999999975</c:v>
                </c:pt>
                <c:pt idx="94">
                  <c:v>5.2999999999999972</c:v>
                </c:pt>
                <c:pt idx="95">
                  <c:v>5.3999999999999968</c:v>
                </c:pt>
                <c:pt idx="96">
                  <c:v>5.4999999999999964</c:v>
                </c:pt>
                <c:pt idx="97">
                  <c:v>5.5999999999999961</c:v>
                </c:pt>
                <c:pt idx="98">
                  <c:v>5.6999999999999957</c:v>
                </c:pt>
                <c:pt idx="99">
                  <c:v>5.7999999999999954</c:v>
                </c:pt>
                <c:pt idx="100">
                  <c:v>5.899999999999995</c:v>
                </c:pt>
                <c:pt idx="101">
                  <c:v>5.9999999999999947</c:v>
                </c:pt>
                <c:pt idx="102">
                  <c:v>6.0999999999999943</c:v>
                </c:pt>
                <c:pt idx="103">
                  <c:v>6.199999999999994</c:v>
                </c:pt>
                <c:pt idx="104">
                  <c:v>6.2999999999999936</c:v>
                </c:pt>
                <c:pt idx="105">
                  <c:v>6.3999999999999932</c:v>
                </c:pt>
                <c:pt idx="106">
                  <c:v>6.4999999999999929</c:v>
                </c:pt>
                <c:pt idx="107">
                  <c:v>6.5999999999999925</c:v>
                </c:pt>
                <c:pt idx="108">
                  <c:v>6.6999999999999922</c:v>
                </c:pt>
                <c:pt idx="109">
                  <c:v>6.7999999999999918</c:v>
                </c:pt>
                <c:pt idx="110">
                  <c:v>6.8999999999999915</c:v>
                </c:pt>
                <c:pt idx="111">
                  <c:v>6.9999999999999911</c:v>
                </c:pt>
                <c:pt idx="112">
                  <c:v>7.0999999999999908</c:v>
                </c:pt>
                <c:pt idx="113">
                  <c:v>7.1999999999999904</c:v>
                </c:pt>
                <c:pt idx="114">
                  <c:v>7.2999999999999901</c:v>
                </c:pt>
                <c:pt idx="115">
                  <c:v>7.3999999999999897</c:v>
                </c:pt>
                <c:pt idx="116">
                  <c:v>7.4999999999999893</c:v>
                </c:pt>
                <c:pt idx="117">
                  <c:v>7.599999999999989</c:v>
                </c:pt>
                <c:pt idx="118">
                  <c:v>7.6999999999999886</c:v>
                </c:pt>
                <c:pt idx="119">
                  <c:v>7.7999999999999883</c:v>
                </c:pt>
                <c:pt idx="120">
                  <c:v>7.8999999999999879</c:v>
                </c:pt>
                <c:pt idx="121">
                  <c:v>7.9999999999999876</c:v>
                </c:pt>
                <c:pt idx="122">
                  <c:v>8.0999999999999872</c:v>
                </c:pt>
                <c:pt idx="123">
                  <c:v>8.1999999999999869</c:v>
                </c:pt>
                <c:pt idx="124">
                  <c:v>8.2999999999999865</c:v>
                </c:pt>
                <c:pt idx="125">
                  <c:v>8.3999999999999861</c:v>
                </c:pt>
                <c:pt idx="126">
                  <c:v>8.4999999999999858</c:v>
                </c:pt>
                <c:pt idx="127">
                  <c:v>8.5999999999999854</c:v>
                </c:pt>
                <c:pt idx="128">
                  <c:v>8.6999999999999851</c:v>
                </c:pt>
                <c:pt idx="129">
                  <c:v>8.7999999999999847</c:v>
                </c:pt>
                <c:pt idx="130">
                  <c:v>8.8999999999999844</c:v>
                </c:pt>
                <c:pt idx="131">
                  <c:v>8.999999999999984</c:v>
                </c:pt>
                <c:pt idx="132">
                  <c:v>9.0999999999999837</c:v>
                </c:pt>
                <c:pt idx="133">
                  <c:v>9.1999999999999833</c:v>
                </c:pt>
                <c:pt idx="134">
                  <c:v>9.2999999999999829</c:v>
                </c:pt>
                <c:pt idx="135">
                  <c:v>9.3999999999999826</c:v>
                </c:pt>
                <c:pt idx="136">
                  <c:v>9.4999999999999822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993F-41CC-A9EC-51B1FB0374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39290671"/>
        <c:axId val="744323775"/>
      </c:scatterChart>
      <c:valAx>
        <c:axId val="839290671"/>
        <c:scaling>
          <c:orientation val="minMax"/>
          <c:max val="4"/>
          <c:min val="-4"/>
        </c:scaling>
        <c:delete val="0"/>
        <c:axPos val="b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solidFill>
            <a:schemeClr val="bg1">
              <a:lumMod val="95000"/>
            </a:schemeClr>
          </a:solidFill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44323775"/>
        <c:crosses val="autoZero"/>
        <c:crossBetween val="midCat"/>
        <c:majorUnit val="1"/>
      </c:valAx>
      <c:valAx>
        <c:axId val="744323775"/>
        <c:scaling>
          <c:orientation val="minMax"/>
          <c:max val="4"/>
          <c:min val="-0.5"/>
        </c:scaling>
        <c:delete val="0"/>
        <c:axPos val="l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solidFill>
            <a:schemeClr val="bg1">
              <a:lumMod val="95000"/>
            </a:schemeClr>
          </a:solidFill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83929067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3.5769133164227883E-2"/>
          <c:y val="5.6652178477690288E-2"/>
          <c:w val="0.34175065616797901"/>
          <c:h val="0.6345503861015146"/>
        </c:manualLayout>
      </c:layout>
      <c:overlay val="0"/>
      <c:spPr>
        <a:solidFill>
          <a:schemeClr val="bg1">
            <a:lumMod val="9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A0FC23-975A-44AA-B687-6D46C4CF91BB}" type="datetimeFigureOut">
              <a:rPr lang="ru-RU" smtClean="0"/>
              <a:t>04.01.2025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4DFC2D-44E8-42EE-8C75-256F73BC9A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4970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Давайте для начала поговорим о том, что означает сам термин компьютерное зрение. </a:t>
            </a:r>
            <a:endParaRPr/>
          </a:p>
          <a:p>
            <a:pPr>
              <a:defRPr/>
            </a:pPr>
            <a:r>
              <a:rPr lang="ru-RU"/>
              <a:t>Термин включает себя исследование изображений или их последовательностей.</a:t>
            </a:r>
            <a:endParaRPr/>
          </a:p>
          <a:p>
            <a:pPr>
              <a:defRPr/>
            </a:pPr>
            <a:r>
              <a:rPr lang="ru-RU"/>
              <a:t>Например, видео последовательностей с целью их понимания - то есть принятия по ним некоторых решений. </a:t>
            </a:r>
            <a:endParaRPr/>
          </a:p>
          <a:p>
            <a:pPr>
              <a:defRPr/>
            </a:pPr>
            <a:r>
              <a:rPr lang="ru-RU"/>
              <a:t>Например, решений о наличии либо отсутствии того или иного объекта.</a:t>
            </a:r>
            <a:endParaRPr/>
          </a:p>
          <a:p>
            <a:pPr>
              <a:defRPr/>
            </a:pPr>
            <a:r>
              <a:rPr lang="ru-RU"/>
              <a:t>Также термин подразумевает непосредственную реализацию алгоритмов соответствующих данным методам. </a:t>
            </a:r>
            <a:endParaRPr/>
          </a:p>
          <a:p>
            <a:pPr>
              <a:defRPr/>
            </a:pPr>
            <a:r>
              <a:rPr lang="ru-RU"/>
              <a:t>И вопросы, например, работы с оборудованием для получения изображений.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91EE0A-5ACD-4F73-9620-E7F7A315D9F8}" type="slidenum">
              <a:rPr kumimoji="0" lang="ru-RU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9076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A1FAAA-8077-CA4F-B182-BC1BD22374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4A730B5-E0B3-9F4E-93A2-2BD734EE4F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A880F2-E3C8-354B-A1BE-28B59ABF5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ABAD9-E6C2-204A-9236-35786C5664DB}" type="datetimeFigureOut">
              <a:rPr lang="ru-RU" smtClean="0"/>
              <a:t>04.01.2025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6463AB6-7166-054D-B27B-4E4CE6DAD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2430F3-A9CC-A342-B8C8-1CC11EF83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7034C-35FC-994E-92FD-DA7B92702D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1429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9D6A1B-C818-514A-A958-3406724CB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4B5F275-06E5-2A47-95CE-A3C0D5005C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9ADF57-B029-2342-B4F8-F6B97865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ABAD9-E6C2-204A-9236-35786C5664DB}" type="datetimeFigureOut">
              <a:rPr lang="ru-RU" smtClean="0"/>
              <a:t>04.01.2025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9C8E9F6-E6CF-C54E-A7AB-B7191BB03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F7674B-6ADD-0040-AE37-9070ADD29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7034C-35FC-994E-92FD-DA7B92702D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0925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1E922D2-2F35-5949-AD54-6CEC2E83BA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2847D9D-8EF7-5045-AEA8-74A0180ACC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20979B7-3B7B-5C44-9BED-7C9BA574D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ABAD9-E6C2-204A-9236-35786C5664DB}" type="datetimeFigureOut">
              <a:rPr lang="ru-RU" smtClean="0"/>
              <a:t>04.01.2025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F821A5-0C95-104E-99A8-C4FD024E2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65C7EF-7EA2-8645-B43A-9B71BEC58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7034C-35FC-994E-92FD-DA7B92702D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3219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6E4F05-6D85-7E41-8527-238C2829F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16237B-EAEB-3F45-980B-2B7B34B57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A84688F-95D9-234D-8BE3-3E8841676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ABAD9-E6C2-204A-9236-35786C5664DB}" type="datetimeFigureOut">
              <a:rPr lang="ru-RU" smtClean="0"/>
              <a:t>04.01.2025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D025492-56B7-AB40-ABC4-A68DD5302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447877-6308-8445-A791-00E0B6C97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7034C-35FC-994E-92FD-DA7B92702D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7778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848D75-CB05-0B42-BEF2-584B25889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8F05049-B881-2B43-A7C8-E7F5FB9E6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3EB89C3-A60A-AB49-B78C-C5033C40D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ABAD9-E6C2-204A-9236-35786C5664DB}" type="datetimeFigureOut">
              <a:rPr lang="ru-RU" smtClean="0"/>
              <a:t>04.01.2025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688BB2-B6EB-3B4D-9EEF-4FC3ADF13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88C92E-C085-734E-B490-9586A3DB8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7034C-35FC-994E-92FD-DA7B92702D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5667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DB0100-62EC-4F47-9C7E-FBCDBA826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B39094-CB1A-3E4B-9508-8960FE0CF1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8D262D8-FBEE-8D42-B569-55D497DF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BB6BEFC-8C4C-414D-ADA0-A4B477F1D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ABAD9-E6C2-204A-9236-35786C5664DB}" type="datetimeFigureOut">
              <a:rPr lang="ru-RU" smtClean="0"/>
              <a:t>04.01.2025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24F8C95-F4C7-0840-985F-662733EC2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E5F07D-786F-CB4D-8C4E-0139A8A77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7034C-35FC-994E-92FD-DA7B92702D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8834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00009D-B527-8B47-B36E-3A64AC9C3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CDD667-E591-8E4D-B0F5-03CA3643B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D5CBBA0-7031-2945-BFE6-0FFE23A6CF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CD2507B-7010-3F49-BD93-3FC9F04466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D8200AB-1553-A144-8400-2A41315BF2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F202271-433F-2C4F-8BC7-A69EAB03F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ABAD9-E6C2-204A-9236-35786C5664DB}" type="datetimeFigureOut">
              <a:rPr lang="ru-RU" smtClean="0"/>
              <a:t>04.01.2025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AD47990-A14F-D644-A4CB-4C4BB4AB3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6341975-31F0-7841-82AC-EBDEDC098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7034C-35FC-994E-92FD-DA7B92702D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6179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5AF807-7439-7D4D-837B-DBBB7BADE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C800391-3E6E-294E-845F-8174FED36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ABAD9-E6C2-204A-9236-35786C5664DB}" type="datetimeFigureOut">
              <a:rPr lang="ru-RU" smtClean="0"/>
              <a:t>04.01.2025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66A6F1D-0283-104B-8054-AF27B3FFD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57A6666-1FAC-9F4C-AEDF-0A846A21E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7034C-35FC-994E-92FD-DA7B92702D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173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2B7F18F-CAC6-F043-83B8-4A0B0D670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ABAD9-E6C2-204A-9236-35786C5664DB}" type="datetimeFigureOut">
              <a:rPr lang="ru-RU" smtClean="0"/>
              <a:t>04.01.2025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31C4BBB-0F90-6C48-8859-C1203FDE7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FA15F0C-5FB5-7B48-A971-78B5A3E72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7034C-35FC-994E-92FD-DA7B92702D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7542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655921-3CDF-5E40-ADD1-D29BE9787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5DEC49-38E0-BC49-AE9D-3CE5F4255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6049701-914A-9941-BBF8-7FA19AE6A9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DBAF37D-4FFC-D84A-87E0-BFEEA5C50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ABAD9-E6C2-204A-9236-35786C5664DB}" type="datetimeFigureOut">
              <a:rPr lang="ru-RU" smtClean="0"/>
              <a:t>04.01.2025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A4DFD2F-F323-5740-940C-06E0C7DE1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D46201A-D92D-A74F-828A-43AF1F3D6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7034C-35FC-994E-92FD-DA7B92702D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4453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85A10-E394-9349-AEE9-D5D7A2D06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F9EFFD3-AAE2-284D-88D3-A388C43E6C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58EB3F3-6A44-574A-A248-4ED0282A1E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BE39E2B-1150-1D43-BDF3-B7966F883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ABAD9-E6C2-204A-9236-35786C5664DB}" type="datetimeFigureOut">
              <a:rPr lang="ru-RU" smtClean="0"/>
              <a:t>04.01.2025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2FDBA1D-6635-AD4D-AC80-93019CDCE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38AA72A-761B-3748-9CE2-76168D813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7034C-35FC-994E-92FD-DA7B92702D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5429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F6F01D-6A54-F44E-BF30-B7114EA1A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2A548A4-4BF8-A64B-9572-11DCBFA31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F03079-9E94-2140-9132-7AFD6593BD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ABAD9-E6C2-204A-9236-35786C5664DB}" type="datetimeFigureOut">
              <a:rPr lang="ru-RU" smtClean="0"/>
              <a:t>04.01.2025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7F2E5C3-88F2-B946-81DF-9FE2E1A91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E01869-4BAF-B441-9509-23FB2E1423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7034C-35FC-994E-92FD-DA7B92702D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0072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s://cocodataset.org/#explore?id=50161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220977" y="2541523"/>
            <a:ext cx="10555053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5400" b="1" dirty="0">
                <a:solidFill>
                  <a:schemeClr val="bg1"/>
                </a:solidFill>
              </a:rPr>
              <a:t>Автоматический поиск архитектур</a:t>
            </a:r>
            <a:endParaRPr lang="en-US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52936"/>
            <a:ext cx="10687050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Основные архитектуры </a:t>
            </a:r>
            <a:r>
              <a:rPr lang="ru-RU" sz="24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сверточных</a:t>
            </a:r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нейронных сетей. </a:t>
            </a:r>
          </a:p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Тема 2.</a:t>
            </a:r>
            <a:r>
              <a:rPr lang="en-US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102870" y="6020668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lang="ru-RU" sz="1500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65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6187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 err="1">
                <a:solidFill>
                  <a:schemeClr val="bg1"/>
                </a:solidFill>
              </a:rPr>
              <a:t>MobileNet</a:t>
            </a:r>
            <a:r>
              <a:rPr lang="en-US" sz="4800" b="1" dirty="0">
                <a:solidFill>
                  <a:schemeClr val="bg1"/>
                </a:solidFill>
              </a:rPr>
              <a:t> V3 (2019)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48343" y="991312"/>
                <a:ext cx="8789291" cy="5657138"/>
              </a:xfrm>
            </p:spPr>
            <p:txBody>
              <a:bodyPr>
                <a:noAutofit/>
              </a:bodyPr>
              <a:lstStyle/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400" dirty="0">
                    <a:solidFill>
                      <a:schemeClr val="bg1"/>
                    </a:solidFill>
                  </a:rPr>
                  <a:t>Блоки  </a:t>
                </a:r>
                <a:r>
                  <a:rPr lang="ru-RU" altLang="ru-RU" sz="2400" dirty="0" err="1">
                    <a:solidFill>
                      <a:schemeClr val="bg1"/>
                    </a:solidFill>
                  </a:rPr>
                  <a:t>MobileNet</a:t>
                </a:r>
                <a:r>
                  <a:rPr lang="ru-RU" altLang="ru-RU" sz="2400" dirty="0">
                    <a:solidFill>
                      <a:schemeClr val="bg1"/>
                    </a:solidFill>
                  </a:rPr>
                  <a:t> V3 – это оптимизация блоков </a:t>
                </a:r>
                <a:r>
                  <a:rPr lang="en-US" altLang="ru-RU" sz="2400" dirty="0" err="1">
                    <a:solidFill>
                      <a:schemeClr val="bg1"/>
                    </a:solidFill>
                  </a:rPr>
                  <a:t>MBNet</a:t>
                </a:r>
                <a:r>
                  <a:rPr lang="en-US" altLang="ru-RU" sz="2400" dirty="0">
                    <a:solidFill>
                      <a:schemeClr val="bg1"/>
                    </a:solidFill>
                  </a:rPr>
                  <a:t> V2</a:t>
                </a:r>
                <a:r>
                  <a:rPr lang="ru-RU" altLang="ru-RU" sz="2400" dirty="0">
                    <a:solidFill>
                      <a:schemeClr val="bg1"/>
                    </a:solidFill>
                  </a:rPr>
                  <a:t>:</a:t>
                </a:r>
                <a:br>
                  <a:rPr lang="ru-RU" altLang="ru-RU" sz="2400" dirty="0">
                    <a:solidFill>
                      <a:schemeClr val="bg1"/>
                    </a:solidFill>
                  </a:rPr>
                </a:br>
                <a:r>
                  <a:rPr lang="ru-RU" altLang="ru-RU" sz="2400" dirty="0">
                    <a:solidFill>
                      <a:schemeClr val="bg1"/>
                    </a:solidFill>
                  </a:rPr>
                  <a:t>С использованием NAS для оптимизации структуры блока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200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</a:rPr>
                  <a:t>Основные изменения по сравнению с  MobileNetV2: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</a:rPr>
                  <a:t> использование аппроксимации </a:t>
                </a:r>
                <a:r>
                  <a:rPr lang="ru-RU" altLang="ru-RU" sz="2200" dirty="0" err="1">
                    <a:solidFill>
                      <a:schemeClr val="bg1"/>
                    </a:solidFill>
                  </a:rPr>
                  <a:t>сигмоида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 и ReLU6 при помощи </a:t>
                </a:r>
                <a:br>
                  <a:rPr lang="ru-RU" altLang="ru-RU" sz="2200" dirty="0">
                    <a:solidFill>
                      <a:schemeClr val="bg1"/>
                    </a:solidFill>
                  </a:rPr>
                </a:br>
                <a:r>
                  <a:rPr lang="ru-RU" altLang="ru-RU" sz="2200" dirty="0" err="1">
                    <a:solidFill>
                      <a:schemeClr val="bg1"/>
                    </a:solidFill>
                  </a:rPr>
                  <a:t>Hard-Swish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 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ru-RU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𝑠𝑤𝑖𝑠h</m:t>
                        </m:r>
                      </m:sub>
                    </m:sSub>
                    <m:d>
                      <m:dPr>
                        <m:ctrlPr>
                          <a:rPr lang="ru-RU" altLang="ru-RU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𝑅𝑒𝐿𝑈</m:t>
                        </m:r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d>
                          <m:dPr>
                            <m:ctrlPr>
                              <a:rPr lang="ru-RU" altLang="ru-RU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altLang="ru-RU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ru-RU" altLang="ru-RU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+3</m:t>
                            </m:r>
                          </m:e>
                        </m:d>
                      </m:num>
                      <m:den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alt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h𝑎𝑟𝑑</m:t>
                    </m:r>
                    <m:r>
                      <a:rPr lang="ru-RU" alt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alt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ru-RU" alt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altLang="ru-RU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𝑅𝑒𝐿𝑈</m:t>
                        </m:r>
                        <m:r>
                          <a:rPr lang="ru-RU" altLang="ru-RU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d>
                          <m:dPr>
                            <m:ctrlPr>
                              <a:rPr lang="ru-RU" altLang="ru-RU" sz="22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altLang="ru-RU" sz="22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ru-RU" altLang="ru-RU" sz="22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+3</m:t>
                            </m:r>
                          </m:e>
                        </m:d>
                      </m:num>
                      <m:den>
                        <m:r>
                          <a:rPr lang="ru-RU" altLang="ru-RU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ru-RU" altLang="ru-RU" sz="2200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</a:rPr>
                  <a:t>В первой части слоев оставлен обычный </a:t>
                </a:r>
                <a:r>
                  <a:rPr lang="ru-RU" altLang="ru-RU" sz="2200" dirty="0" err="1">
                    <a:solidFill>
                      <a:schemeClr val="bg1"/>
                    </a:solidFill>
                  </a:rPr>
                  <a:t>ReLU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. 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</a:rPr>
                  <a:t>Модули </a:t>
                </a:r>
                <a:r>
                  <a:rPr lang="ru-RU" altLang="ru-RU" sz="2200" dirty="0" err="1">
                    <a:solidFill>
                      <a:schemeClr val="bg1"/>
                    </a:solidFill>
                  </a:rPr>
                  <a:t>squeeze-and-excitation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 (SE) снижают число каналов в 3 или 4 раза.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</a:rPr>
                  <a:t>Отказ от </a:t>
                </a:r>
                <a:r>
                  <a:rPr lang="ru-RU" altLang="ru-RU" sz="2200" dirty="0" err="1">
                    <a:solidFill>
                      <a:schemeClr val="bg1"/>
                    </a:solidFill>
                  </a:rPr>
                  <a:t>batchnorm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8343" y="991312"/>
                <a:ext cx="8789291" cy="5657138"/>
              </a:xfrm>
              <a:blipFill>
                <a:blip r:embed="rId2"/>
                <a:stretch>
                  <a:fillRect l="-902" t="-8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Диаграмма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7212660"/>
              </p:ext>
            </p:extLst>
          </p:nvPr>
        </p:nvGraphicFramePr>
        <p:xfrm>
          <a:off x="3918857" y="4408941"/>
          <a:ext cx="4354285" cy="2381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275" y="2169433"/>
            <a:ext cx="2872465" cy="44790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348343" y="1004584"/>
            <a:ext cx="8129085" cy="89159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10602394" y="3635215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 block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4717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6187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 err="1">
                <a:solidFill>
                  <a:schemeClr val="bg1"/>
                </a:solidFill>
              </a:rPr>
              <a:t>MobileNet</a:t>
            </a:r>
            <a:r>
              <a:rPr lang="en-US" sz="4800" b="1" dirty="0">
                <a:solidFill>
                  <a:schemeClr val="bg1"/>
                </a:solidFill>
              </a:rPr>
              <a:t> V3 (2019)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90519" y="991312"/>
                <a:ext cx="11436952" cy="5657138"/>
              </a:xfrm>
            </p:spPr>
            <p:txBody>
              <a:bodyPr>
                <a:noAutofit/>
              </a:bodyPr>
              <a:lstStyle/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ru-RU" sz="2200" dirty="0">
                    <a:solidFill>
                      <a:schemeClr val="bg1"/>
                    </a:solidFill>
                  </a:rPr>
                  <a:t>MBNetV3-</a:t>
                </a:r>
                <a:r>
                  <a:rPr lang="ru-RU" altLang="ru-RU" sz="2200" dirty="0" err="1">
                    <a:solidFill>
                      <a:schemeClr val="bg1"/>
                    </a:solidFill>
                  </a:rPr>
                  <a:t>Large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: полная</a:t>
                </a:r>
                <a:r>
                  <a:rPr lang="en-US" alt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архитектура;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ru-RU" sz="2200" dirty="0">
                    <a:solidFill>
                      <a:schemeClr val="bg1"/>
                    </a:solidFill>
                  </a:rPr>
                  <a:t>MBNetV3-</a:t>
                </a:r>
                <a:r>
                  <a:rPr lang="ru-RU" altLang="ru-RU" sz="2200" dirty="0" err="1">
                    <a:solidFill>
                      <a:schemeClr val="bg1"/>
                    </a:solidFill>
                  </a:rPr>
                  <a:t>Small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: уменьшенное число слоев  и каналов в свертках;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ru-RU" sz="2200" dirty="0">
                    <a:solidFill>
                      <a:schemeClr val="bg1"/>
                    </a:solidFill>
                  </a:rPr>
                  <a:t>MBNetV3-</a:t>
                </a:r>
                <a:r>
                  <a:rPr lang="ru-RU" altLang="ru-RU" sz="2200" dirty="0" err="1">
                    <a:solidFill>
                      <a:schemeClr val="bg1"/>
                    </a:solidFill>
                  </a:rPr>
                  <a:t>Large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altLang="ru-RU" sz="2200" dirty="0" err="1">
                    <a:solidFill>
                      <a:schemeClr val="bg1"/>
                    </a:solidFill>
                  </a:rPr>
                  <a:t>minimalistic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: удалены SE, h-</a:t>
                </a:r>
                <a:r>
                  <a:rPr lang="ru-RU" altLang="ru-RU" sz="2200" dirty="0" err="1">
                    <a:solidFill>
                      <a:schemeClr val="bg1"/>
                    </a:solidFill>
                  </a:rPr>
                  <a:t>swish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altLang="ru-RU" sz="2200" dirty="0" err="1">
                    <a:solidFill>
                      <a:schemeClr val="bg1"/>
                    </a:solidFill>
                  </a:rPr>
                  <a:t>свертоки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 5×5 ;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ru-RU" sz="2200" dirty="0">
                    <a:solidFill>
                      <a:schemeClr val="bg1"/>
                    </a:solidFill>
                  </a:rPr>
                  <a:t>MBNetV3-</a:t>
                </a:r>
                <a:r>
                  <a:rPr lang="ru-RU" altLang="ru-RU" sz="2200" dirty="0" err="1">
                    <a:solidFill>
                      <a:schemeClr val="bg1"/>
                    </a:solidFill>
                  </a:rPr>
                  <a:t>Larg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altLang="ru-RU" sz="2200" dirty="0" err="1">
                    <a:solidFill>
                      <a:schemeClr val="bg1"/>
                    </a:solidFill>
                  </a:rPr>
                  <a:t>minimalistic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: уменьшенное число слоев  и каналов в свертках;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</a:rPr>
                  <a:t>Все варианты оптимизированы с т.н. </a:t>
                </a:r>
                <a:r>
                  <a:rPr lang="ru-RU" altLang="ru-RU" sz="2200" dirty="0" err="1">
                    <a:solidFill>
                      <a:schemeClr val="bg1"/>
                    </a:solidFill>
                  </a:rPr>
                  <a:t>depth-multiplier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  (число каналов). </a:t>
                </a:r>
              </a:p>
              <a:p>
                <a:pPr lvl="2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dirty="0">
                    <a:solidFill>
                      <a:schemeClr val="bg1"/>
                    </a:solidFill>
                  </a:rPr>
                  <a:t>Отмечается, что   </a:t>
                </a:r>
                <a:r>
                  <a:rPr lang="ru-RU" altLang="ru-RU" dirty="0" err="1">
                    <a:solidFill>
                      <a:schemeClr val="bg1"/>
                    </a:solidFill>
                  </a:rPr>
                  <a:t>MBNet</a:t>
                </a:r>
                <a:r>
                  <a:rPr lang="ru-RU" altLang="ru-RU" dirty="0">
                    <a:solidFill>
                      <a:schemeClr val="bg1"/>
                    </a:solidFill>
                  </a:rPr>
                  <a:t> </a:t>
                </a:r>
                <a:r>
                  <a:rPr lang="en-US" altLang="ru-RU" dirty="0">
                    <a:solidFill>
                      <a:schemeClr val="bg1"/>
                    </a:solidFill>
                  </a:rPr>
                  <a:t>V3</a:t>
                </a:r>
                <a:r>
                  <a:rPr lang="ru-RU" altLang="ru-RU" dirty="0">
                    <a:solidFill>
                      <a:schemeClr val="bg1"/>
                    </a:solidFill>
                  </a:rPr>
                  <a:t> создана для </a:t>
                </a:r>
                <a:br>
                  <a:rPr lang="ru-RU" altLang="ru-RU" dirty="0">
                    <a:solidFill>
                      <a:schemeClr val="bg1"/>
                    </a:solidFill>
                  </a:rPr>
                </a:br>
                <a:r>
                  <a:rPr lang="ru-RU" altLang="ru-RU" dirty="0" err="1">
                    <a:solidFill>
                      <a:schemeClr val="bg1"/>
                    </a:solidFill>
                  </a:rPr>
                  <a:t>Android</a:t>
                </a:r>
                <a:r>
                  <a:rPr lang="ru-RU" altLang="ru-RU" dirty="0">
                    <a:solidFill>
                      <a:schemeClr val="bg1"/>
                    </a:solidFill>
                  </a:rPr>
                  <a:t> OS и </a:t>
                </a:r>
                <a:r>
                  <a:rPr lang="ru-RU" altLang="ru-RU" dirty="0" err="1">
                    <a:solidFill>
                      <a:schemeClr val="bg1"/>
                    </a:solidFill>
                  </a:rPr>
                  <a:t>TFLight</a:t>
                </a:r>
                <a:r>
                  <a:rPr lang="ru-RU" alt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altLang="ru-RU" dirty="0" err="1">
                    <a:solidFill>
                      <a:schemeClr val="bg1"/>
                    </a:solidFill>
                  </a:rPr>
                  <a:t>framework</a:t>
                </a:r>
                <a:r>
                  <a:rPr lang="ru-RU" altLang="ru-RU" dirty="0">
                    <a:solidFill>
                      <a:schemeClr val="bg1"/>
                    </a:solidFill>
                  </a:rPr>
                  <a:t> и </a:t>
                </a:r>
                <a:r>
                  <a:rPr lang="en-US" altLang="ru-RU" dirty="0" err="1">
                    <a:solidFill>
                      <a:schemeClr val="bg1"/>
                    </a:solidFill>
                  </a:rPr>
                  <a:t>PixelPhone</a:t>
                </a:r>
                <a:r>
                  <a:rPr lang="en-US" altLang="ru-RU" dirty="0">
                    <a:solidFill>
                      <a:schemeClr val="bg1"/>
                    </a:solidFill>
                  </a:rPr>
                  <a:t>.</a:t>
                </a:r>
                <a:endParaRPr lang="ru-RU" altLang="ru-RU" dirty="0">
                  <a:solidFill>
                    <a:schemeClr val="bg1"/>
                  </a:solidFill>
                </a:endParaRPr>
              </a:p>
              <a:p>
                <a:pPr lvl="2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dirty="0">
                    <a:solidFill>
                      <a:schemeClr val="bg1"/>
                    </a:solidFill>
                  </a:rPr>
                  <a:t>В других случаях нужна оптимизация,</a:t>
                </a:r>
                <a:br>
                  <a:rPr lang="ru-RU" altLang="ru-RU" dirty="0">
                    <a:solidFill>
                      <a:schemeClr val="bg1"/>
                    </a:solidFill>
                  </a:rPr>
                </a:br>
                <a:r>
                  <a:rPr lang="ru-RU" altLang="ru-RU" dirty="0">
                    <a:solidFill>
                      <a:schemeClr val="bg1"/>
                    </a:solidFill>
                  </a:rPr>
                  <a:t> в т.ч. возможна замена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ru-RU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ru-RU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𝑠𝑤𝑖𝑠h</m:t>
                        </m:r>
                      </m:sub>
                    </m:sSub>
                    <m:d>
                      <m:dPr>
                        <m:ctrlPr>
                          <a:rPr lang="ru-RU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altLang="ru-RU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altLang="ru-RU" dirty="0">
                    <a:solidFill>
                      <a:schemeClr val="bg1"/>
                    </a:solidFill>
                  </a:rPr>
                  <a:t> на </a:t>
                </a:r>
                <a14:m>
                  <m:oMath xmlns:m="http://schemas.openxmlformats.org/officeDocument/2006/math">
                    <m:r>
                      <a:rPr lang="ru-RU" altLang="ru-R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𝑠𝑤𝑖𝑠h</m:t>
                    </m:r>
                    <m:r>
                      <a:rPr lang="ru-RU" altLang="ru-R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altLang="ru-R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altLang="ru-R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ru-RU" altLang="ru-R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altLang="ru-R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ru-RU" altLang="ru-R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altLang="ru-R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altLang="ru-R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altLang="ru-RU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519" y="991312"/>
                <a:ext cx="11436952" cy="5657138"/>
              </a:xfrm>
              <a:blipFill>
                <a:blip r:embed="rId2"/>
                <a:stretch>
                  <a:fillRect t="-7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https://miro.medium.com/max/528/1*bn8wMhFbKuVcV86UsLbkg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123" y="2741333"/>
            <a:ext cx="3914924" cy="362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0243592" y="2442216"/>
            <a:ext cx="1672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ru-RU" dirty="0">
                <a:solidFill>
                  <a:schemeClr val="bg1"/>
                </a:solidFill>
              </a:rPr>
              <a:t>MBNetV3-</a:t>
            </a:r>
            <a:r>
              <a:rPr lang="ru-RU" altLang="ru-RU" dirty="0" err="1">
                <a:solidFill>
                  <a:schemeClr val="bg1"/>
                </a:solidFill>
              </a:rPr>
              <a:t>Small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6096000" y="6334780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Howard, Andrew, et al. "Searching for mobilenetv3." Proceedings of the IEEE/CVF International Conference on Computer Vision. 2019.</a:t>
            </a:r>
            <a:endParaRPr lang="ru-RU" sz="1400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11" name="Диаграмма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1398529"/>
              </p:ext>
            </p:extLst>
          </p:nvPr>
        </p:nvGraphicFramePr>
        <p:xfrm>
          <a:off x="471639" y="4485373"/>
          <a:ext cx="4569402" cy="1710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683664" y="959258"/>
            <a:ext cx="9485352" cy="148295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234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5297" y="138500"/>
            <a:ext cx="11119503" cy="852813"/>
          </a:xfr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 err="1">
                <a:solidFill>
                  <a:schemeClr val="bg1"/>
                </a:solidFill>
              </a:rPr>
              <a:t>EfficientNet</a:t>
            </a:r>
            <a:r>
              <a:rPr lang="en-US" sz="4800" b="1" dirty="0">
                <a:solidFill>
                  <a:schemeClr val="bg1"/>
                </a:solidFill>
              </a:rPr>
              <a:t> (2019) 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98301" y="1011576"/>
            <a:ext cx="8512613" cy="5657138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chemeClr val="bg1"/>
                </a:solidFill>
              </a:rPr>
              <a:t>Архитектура </a:t>
            </a:r>
            <a:r>
              <a:rPr lang="en-US" sz="2400" b="1" dirty="0" err="1">
                <a:solidFill>
                  <a:schemeClr val="bg1"/>
                </a:solidFill>
              </a:rPr>
              <a:t>EfficientNet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altLang="ru-RU" sz="2400" dirty="0">
                <a:solidFill>
                  <a:schemeClr val="bg1"/>
                </a:solidFill>
              </a:rPr>
              <a:t>получена методами автопоиска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chemeClr val="bg1"/>
                </a:solidFill>
              </a:rPr>
              <a:t>использование блоков </a:t>
            </a:r>
            <a:r>
              <a:rPr lang="ru-RU" altLang="ru-RU" dirty="0" err="1">
                <a:solidFill>
                  <a:schemeClr val="bg1"/>
                </a:solidFill>
              </a:rPr>
              <a:t>MobileNet</a:t>
            </a:r>
            <a:r>
              <a:rPr lang="ru-RU" altLang="ru-RU" dirty="0">
                <a:solidFill>
                  <a:schemeClr val="bg1"/>
                </a:solidFill>
              </a:rPr>
              <a:t> V3 (MB</a:t>
            </a:r>
            <a:r>
              <a:rPr lang="en-US" altLang="ru-RU" dirty="0">
                <a:solidFill>
                  <a:schemeClr val="bg1"/>
                </a:solidFill>
              </a:rPr>
              <a:t>Conv6</a:t>
            </a:r>
            <a:r>
              <a:rPr lang="ru-RU" altLang="ru-RU" dirty="0">
                <a:solidFill>
                  <a:schemeClr val="bg1"/>
                </a:solidFill>
              </a:rPr>
              <a:t>).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400" b="1" dirty="0">
                <a:solidFill>
                  <a:schemeClr val="bg1"/>
                </a:solidFill>
              </a:rPr>
              <a:t>Общая структура сети фиксировалась.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chemeClr val="bg1"/>
                </a:solidFill>
              </a:rPr>
              <a:t>Оптимизировались: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b="1" dirty="0" err="1">
                <a:solidFill>
                  <a:schemeClr val="bg1"/>
                </a:solidFill>
              </a:rPr>
              <a:t>Network</a:t>
            </a:r>
            <a:r>
              <a:rPr lang="ru-RU" altLang="ru-RU" sz="2200" b="1" dirty="0">
                <a:solidFill>
                  <a:schemeClr val="bg1"/>
                </a:solidFill>
              </a:rPr>
              <a:t> </a:t>
            </a:r>
            <a:r>
              <a:rPr lang="ru-RU" altLang="ru-RU" sz="2200" b="1" dirty="0" err="1">
                <a:solidFill>
                  <a:schemeClr val="bg1"/>
                </a:solidFill>
              </a:rPr>
              <a:t>width</a:t>
            </a:r>
            <a:r>
              <a:rPr lang="ru-RU" altLang="ru-RU" sz="2200" dirty="0">
                <a:solidFill>
                  <a:schemeClr val="bg1"/>
                </a:solidFill>
              </a:rPr>
              <a:t>,𝐶∼𝛼:  - число каналов в свертках.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b="1" dirty="0" err="1">
                <a:solidFill>
                  <a:schemeClr val="bg1"/>
                </a:solidFill>
              </a:rPr>
              <a:t>Network</a:t>
            </a:r>
            <a:r>
              <a:rPr lang="ru-RU" altLang="ru-RU" sz="2200" b="1" dirty="0">
                <a:solidFill>
                  <a:schemeClr val="bg1"/>
                </a:solidFill>
              </a:rPr>
              <a:t> </a:t>
            </a:r>
            <a:r>
              <a:rPr lang="ru-RU" altLang="ru-RU" sz="2200" b="1" dirty="0" err="1">
                <a:solidFill>
                  <a:schemeClr val="bg1"/>
                </a:solidFill>
              </a:rPr>
              <a:t>depth</a:t>
            </a:r>
            <a:r>
              <a:rPr lang="ru-RU" altLang="ru-RU" sz="2200" dirty="0">
                <a:solidFill>
                  <a:schemeClr val="bg1"/>
                </a:solidFill>
              </a:rPr>
              <a:t>, 𝐿∼𝛽: </a:t>
            </a:r>
            <a:r>
              <a:rPr lang="ru-RU" altLang="ru-RU" sz="2200" b="1" dirty="0">
                <a:solidFill>
                  <a:schemeClr val="bg1"/>
                </a:solidFill>
              </a:rPr>
              <a:t>число слоев в блоке</a:t>
            </a:r>
            <a:r>
              <a:rPr lang="ru-RU" altLang="ru-RU" sz="2200" dirty="0">
                <a:solidFill>
                  <a:schemeClr val="bg1"/>
                </a:solidFill>
              </a:rPr>
              <a:t>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То</a:t>
            </a:r>
            <a:r>
              <a:rPr lang="en-US" altLang="ru-RU" sz="2200" dirty="0">
                <a:solidFill>
                  <a:schemeClr val="bg1"/>
                </a:solidFill>
              </a:rPr>
              <a:t> </a:t>
            </a:r>
            <a:r>
              <a:rPr lang="ru-RU" altLang="ru-RU" sz="2200" dirty="0">
                <a:solidFill>
                  <a:schemeClr val="bg1"/>
                </a:solidFill>
              </a:rPr>
              <a:t>есть число блоков остается прежним, но каждый блок может быть разной глубины.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b="1" dirty="0" err="1">
                <a:solidFill>
                  <a:schemeClr val="bg1"/>
                </a:solidFill>
              </a:rPr>
              <a:t>Input</a:t>
            </a:r>
            <a:r>
              <a:rPr lang="ru-RU" altLang="ru-RU" sz="2200" b="1" dirty="0">
                <a:solidFill>
                  <a:schemeClr val="bg1"/>
                </a:solidFill>
              </a:rPr>
              <a:t> </a:t>
            </a:r>
            <a:r>
              <a:rPr lang="ru-RU" altLang="ru-RU" sz="2200" b="1" dirty="0" err="1">
                <a:solidFill>
                  <a:schemeClr val="bg1"/>
                </a:solidFill>
              </a:rPr>
              <a:t>resolution</a:t>
            </a:r>
            <a:r>
              <a:rPr lang="ru-RU" altLang="ru-RU" sz="2200" b="1" dirty="0">
                <a:solidFill>
                  <a:schemeClr val="bg1"/>
                </a:solidFill>
              </a:rPr>
              <a:t> </a:t>
            </a:r>
            <a:r>
              <a:rPr lang="ru-RU" altLang="ru-RU" sz="2200" dirty="0">
                <a:solidFill>
                  <a:schemeClr val="bg1"/>
                </a:solidFill>
              </a:rPr>
              <a:t>𝐻×𝑊,∼𝛾  - размер к которому приводится входное изображение.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chemeClr val="bg1"/>
                </a:solidFill>
              </a:rPr>
              <a:t>Обычно размер 224×224 , но чем больше, тем больше параметров и тем выше может быть точность, но тем больше должно быть слоев (рецептивное поле).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18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72625" y="695396"/>
            <a:ext cx="1613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dirty="0">
                <a:solidFill>
                  <a:schemeClr val="bg1"/>
                </a:solidFill>
              </a:rPr>
              <a:t>MB</a:t>
            </a:r>
            <a:r>
              <a:rPr lang="en-US" altLang="ru-RU" dirty="0">
                <a:solidFill>
                  <a:schemeClr val="bg1"/>
                </a:solidFill>
              </a:rPr>
              <a:t>Conv6 </a:t>
            </a:r>
            <a:r>
              <a:rPr lang="ru-RU" altLang="ru-RU" dirty="0">
                <a:solidFill>
                  <a:schemeClr val="bg1"/>
                </a:solidFill>
              </a:rPr>
              <a:t>Блок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396" y="1084991"/>
            <a:ext cx="3078532" cy="55103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/>
          <p:cNvSpPr/>
          <p:nvPr/>
        </p:nvSpPr>
        <p:spPr>
          <a:xfrm>
            <a:off x="298301" y="1074564"/>
            <a:ext cx="7794566" cy="72859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10723901" y="3059668"/>
            <a:ext cx="92525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 </a:t>
            </a:r>
            <a:r>
              <a:rPr lang="en-US" dirty="0" err="1"/>
              <a:t>Блок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8370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5297" y="138500"/>
            <a:ext cx="11119503" cy="852813"/>
          </a:xfr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 err="1">
                <a:solidFill>
                  <a:schemeClr val="bg1"/>
                </a:solidFill>
              </a:rPr>
              <a:t>EfficientNet</a:t>
            </a:r>
            <a:r>
              <a:rPr lang="en-US" sz="4800" b="1" dirty="0">
                <a:solidFill>
                  <a:schemeClr val="bg1"/>
                </a:solidFill>
              </a:rPr>
              <a:t> (2019) 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13526" y="906344"/>
                <a:ext cx="11436498" cy="5657138"/>
              </a:xfrm>
            </p:spPr>
            <p:txBody>
              <a:bodyPr>
                <a:noAutofit/>
              </a:bodyPr>
              <a:lstStyle/>
              <a:p>
                <a:pPr marL="331788" lvl="1" indent="-331788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dirty="0">
                    <a:solidFill>
                      <a:schemeClr val="bg1"/>
                    </a:solidFill>
                  </a:rPr>
                  <a:t>Поиск в два этап </a:t>
                </a:r>
              </a:p>
              <a:p>
                <a:pPr marL="331788" lvl="1" indent="-331788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dirty="0">
                    <a:solidFill>
                      <a:schemeClr val="bg1"/>
                    </a:solidFill>
                  </a:rPr>
                  <a:t>первый: базовая архитектура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 err="1">
                    <a:solidFill>
                      <a:schemeClr val="bg1"/>
                    </a:solidFill>
                  </a:rPr>
                  <a:t>EfficientNet</a:t>
                </a:r>
                <a:r>
                  <a:rPr lang="ru-RU" b="1" dirty="0">
                    <a:solidFill>
                      <a:schemeClr val="bg1"/>
                    </a:solidFill>
                  </a:rPr>
                  <a:t>-</a:t>
                </a:r>
                <a:r>
                  <a:rPr lang="en-US" b="1" dirty="0">
                    <a:solidFill>
                      <a:schemeClr val="bg1"/>
                    </a:solidFill>
                  </a:rPr>
                  <a:t>B0</a:t>
                </a:r>
                <a:r>
                  <a:rPr lang="ru-RU" b="1" dirty="0">
                    <a:solidFill>
                      <a:schemeClr val="bg1"/>
                    </a:solidFill>
                  </a:rPr>
                  <a:t>,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ru-RU" b="1" dirty="0">
                    <a:solidFill>
                      <a:schemeClr val="bg1"/>
                    </a:solidFill>
                  </a:rPr>
                  <a:t>получена методом </a:t>
                </a:r>
                <a:r>
                  <a:rPr lang="en-US" b="1" dirty="0">
                    <a:solidFill>
                      <a:schemeClr val="bg1"/>
                    </a:solidFill>
                  </a:rPr>
                  <a:t>NAS. </a:t>
                </a:r>
                <a:endParaRPr lang="ru-RU" b="1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400" dirty="0">
                    <a:solidFill>
                      <a:schemeClr val="bg1"/>
                    </a:solidFill>
                  </a:rPr>
                  <a:t>Второй этап – метод оптимизации  </a:t>
                </a:r>
                <a:r>
                  <a:rPr lang="ru-RU" altLang="ru-RU" sz="2400" dirty="0" err="1">
                    <a:solidFill>
                      <a:schemeClr val="bg1"/>
                    </a:solidFill>
                  </a:rPr>
                  <a:t>гиперпараметров</a:t>
                </a:r>
                <a:r>
                  <a:rPr lang="ru-RU" alt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altLang="ru-RU" sz="2400" b="1" dirty="0" err="1">
                    <a:solidFill>
                      <a:schemeClr val="bg1"/>
                    </a:solidFill>
                  </a:rPr>
                  <a:t>compound</a:t>
                </a:r>
                <a:r>
                  <a:rPr lang="ru-RU" altLang="ru-RU" sz="2400" b="1" dirty="0">
                    <a:solidFill>
                      <a:schemeClr val="bg1"/>
                    </a:solidFill>
                  </a:rPr>
                  <a:t> </a:t>
                </a:r>
                <a:r>
                  <a:rPr lang="ru-RU" altLang="ru-RU" sz="2400" b="1" dirty="0" err="1">
                    <a:solidFill>
                      <a:schemeClr val="bg1"/>
                    </a:solidFill>
                  </a:rPr>
                  <a:t>scaling</a:t>
                </a:r>
                <a:r>
                  <a:rPr lang="ru-RU" altLang="ru-RU" sz="2400" b="1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623888" lv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-"/>
                </a:pPr>
                <a:r>
                  <a:rPr lang="ru-RU" altLang="ru-RU" sz="2400" b="1" dirty="0">
                    <a:solidFill>
                      <a:schemeClr val="bg1"/>
                    </a:solidFill>
                  </a:rPr>
                  <a:t>Параметры </a:t>
                </a:r>
                <a:r>
                  <a:rPr lang="ru-RU" altLang="ru-RU" sz="2400" dirty="0">
                    <a:solidFill>
                      <a:schemeClr val="bg1"/>
                    </a:solidFill>
                  </a:rPr>
                  <a:t> </a:t>
                </a:r>
                <a:r>
                  <a:rPr lang="ru-RU" altLang="ru-RU" sz="2400" b="1" dirty="0">
                    <a:solidFill>
                      <a:schemeClr val="bg1"/>
                    </a:solidFill>
                  </a:rPr>
                  <a:t> </a:t>
                </a:r>
                <a:r>
                  <a:rPr lang="ru-RU" altLang="ru-RU" sz="2400" b="1" dirty="0" err="1">
                    <a:solidFill>
                      <a:schemeClr val="bg1"/>
                    </a:solidFill>
                  </a:rPr>
                  <a:t>width</a:t>
                </a:r>
                <a:r>
                  <a:rPr lang="ru-RU" altLang="ru-RU" sz="2400" b="1" dirty="0">
                    <a:solidFill>
                      <a:schemeClr val="bg1"/>
                    </a:solidFill>
                  </a:rPr>
                  <a:t>, </a:t>
                </a:r>
                <a:r>
                  <a:rPr lang="ru-RU" altLang="ru-RU" sz="2400" b="1" dirty="0" err="1">
                    <a:solidFill>
                      <a:schemeClr val="bg1"/>
                    </a:solidFill>
                  </a:rPr>
                  <a:t>depth</a:t>
                </a:r>
                <a:r>
                  <a:rPr lang="ru-RU" altLang="ru-RU" sz="2400" b="1" dirty="0">
                    <a:solidFill>
                      <a:schemeClr val="bg1"/>
                    </a:solidFill>
                  </a:rPr>
                  <a:t>, </a:t>
                </a:r>
                <a:r>
                  <a:rPr lang="ru-RU" altLang="ru-RU" sz="2400" b="1" dirty="0" err="1">
                    <a:solidFill>
                      <a:schemeClr val="bg1"/>
                    </a:solidFill>
                  </a:rPr>
                  <a:t>resolution</a:t>
                </a:r>
                <a:r>
                  <a:rPr lang="ru-RU" altLang="ru-RU" sz="2400" b="1" dirty="0">
                    <a:solidFill>
                      <a:schemeClr val="bg1"/>
                    </a:solidFill>
                  </a:rPr>
                  <a:t> (</a:t>
                </a:r>
                <a:r>
                  <a:rPr lang="ru-RU" altLang="ru-RU" sz="2400" dirty="0">
                    <a:solidFill>
                      <a:schemeClr val="bg1"/>
                    </a:solidFill>
                  </a:rPr>
                  <a:t>𝛼,𝛽,𝛾) меняются вместе, </a:t>
                </a:r>
              </a:p>
              <a:p>
                <a:pPr marL="623888" lv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-"/>
                </a:pPr>
                <a:r>
                  <a:rPr lang="ru-RU" altLang="ru-RU" sz="2200" dirty="0">
                    <a:solidFill>
                      <a:schemeClr val="bg1"/>
                    </a:solidFill>
                  </a:rPr>
                  <a:t>Цель – поиск баланса точность- FLOPS, при этом каждый раз FLOPS меняется как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p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1076325"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-"/>
                </a:pPr>
                <a:r>
                  <a:rPr lang="ru-RU" altLang="ru-RU" sz="2200" dirty="0">
                    <a:solidFill>
                      <a:schemeClr val="bg1"/>
                    </a:solidFill>
                  </a:rPr>
                  <a:t>Второй критерий </a:t>
                </a:r>
                <a14:m>
                  <m:oMath xmlns:m="http://schemas.openxmlformats.org/officeDocument/2006/math"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≈2</m:t>
                    </m:r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</a:rPr>
                  <a:t> – всегда</a:t>
                </a:r>
                <a:endParaRPr lang="en-US" altLang="ru-RU" sz="2200" dirty="0">
                  <a:solidFill>
                    <a:schemeClr val="bg1"/>
                  </a:solidFill>
                </a:endParaRPr>
              </a:p>
              <a:p>
                <a:pPr marL="1533525" lvl="3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-"/>
                </a:pPr>
                <a:r>
                  <a:rPr lang="ru-RU" altLang="ru-RU" sz="2200" dirty="0">
                    <a:solidFill>
                      <a:schemeClr val="bg1"/>
                    </a:solidFill>
                  </a:rPr>
                  <a:t>Квадрат так как ширина меняет FLOPS в корень раз от глубины и разрешения.</a:t>
                </a:r>
              </a:p>
              <a:p>
                <a:pPr marL="331788" lvl="1" indent="-331788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b="1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ru-RU" altLang="ru-RU" sz="18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3526" y="906344"/>
                <a:ext cx="11436498" cy="5657138"/>
              </a:xfrm>
              <a:blipFill>
                <a:blip r:embed="rId2"/>
                <a:stretch>
                  <a:fillRect l="-693" t="-8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/>
          <a:srcRect l="21208" r="12733" b="37255"/>
          <a:stretch/>
        </p:blipFill>
        <p:spPr>
          <a:xfrm>
            <a:off x="1859704" y="3795873"/>
            <a:ext cx="5918391" cy="2986392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7954118" y="5392366"/>
            <a:ext cx="389458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Tan M., Le Q. </a:t>
            </a:r>
            <a:r>
              <a:rPr lang="en-US" sz="1400" i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Efficientnet</a:t>
            </a:r>
            <a:r>
              <a:rPr lang="en-US" sz="14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: Rethinking model </a:t>
            </a:r>
            <a:br>
              <a:rPr lang="en-US" sz="14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</a:br>
            <a:r>
              <a:rPr lang="en-US" sz="14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scaling for convolutional neural networks //</a:t>
            </a:r>
            <a:br>
              <a:rPr lang="en-US" sz="14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</a:br>
            <a:r>
              <a:rPr lang="en-US" sz="14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International Conference on Machine Learning. </a:t>
            </a:r>
            <a:br>
              <a:rPr lang="en-US" sz="14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</a:br>
            <a:r>
              <a:rPr lang="en-US" sz="14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– PMLR, 2019. – С. 6105-6114.</a:t>
            </a:r>
            <a:endParaRPr lang="ru-RU" sz="1400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747878" y="3457914"/>
            <a:ext cx="38945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</a:rPr>
              <a:t>EfficientNet</a:t>
            </a:r>
            <a:r>
              <a:rPr lang="ru-RU" sz="2000" b="1" dirty="0">
                <a:solidFill>
                  <a:schemeClr val="bg1"/>
                </a:solidFill>
              </a:rPr>
              <a:t>-</a:t>
            </a:r>
            <a:r>
              <a:rPr lang="en-US" sz="2000" b="1" dirty="0">
                <a:solidFill>
                  <a:schemeClr val="bg1"/>
                </a:solidFill>
              </a:rPr>
              <a:t>B0</a:t>
            </a:r>
            <a:endParaRPr lang="ru-RU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98301" y="1329273"/>
            <a:ext cx="9725916" cy="32006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298301" y="1649339"/>
            <a:ext cx="9725916" cy="406294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5938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65125"/>
            <a:ext cx="11277600" cy="1187904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 err="1">
                <a:solidFill>
                  <a:schemeClr val="bg1"/>
                </a:solidFill>
              </a:rPr>
              <a:t>EfficientNet</a:t>
            </a:r>
            <a:r>
              <a:rPr lang="en-US" sz="4800" b="1" dirty="0">
                <a:solidFill>
                  <a:schemeClr val="bg1"/>
                </a:solidFill>
              </a:rPr>
              <a:t> (2019) </a:t>
            </a:r>
            <a:br>
              <a:rPr lang="ru-RU" sz="4800" b="1" dirty="0">
                <a:solidFill>
                  <a:schemeClr val="bg1"/>
                </a:solidFill>
              </a:rPr>
            </a:b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98302" y="1151376"/>
            <a:ext cx="11436498" cy="4990646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chemeClr val="bg1"/>
                </a:solidFill>
              </a:rPr>
              <a:t>Предложены варианты </a:t>
            </a:r>
            <a:r>
              <a:rPr lang="en-US" sz="2400" b="1" dirty="0" err="1">
                <a:solidFill>
                  <a:schemeClr val="bg1"/>
                </a:solidFill>
              </a:rPr>
              <a:t>EfficientNet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B0, B1-B7.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chemeClr val="bg1"/>
                </a:solidFill>
              </a:rPr>
              <a:t>Также есть много </a:t>
            </a:r>
            <a:r>
              <a:rPr lang="ru-RU" altLang="ru-RU" sz="2400" dirty="0" err="1">
                <a:solidFill>
                  <a:schemeClr val="bg1"/>
                </a:solidFill>
              </a:rPr>
              <a:t>кастомных</a:t>
            </a:r>
            <a:r>
              <a:rPr lang="ru-RU" altLang="ru-RU" sz="2400" dirty="0">
                <a:solidFill>
                  <a:schemeClr val="bg1"/>
                </a:solidFill>
              </a:rPr>
              <a:t> вариантов </a:t>
            </a:r>
            <a:r>
              <a:rPr lang="en-US" sz="2400" b="1" dirty="0" err="1">
                <a:solidFill>
                  <a:schemeClr val="bg1"/>
                </a:solidFill>
              </a:rPr>
              <a:t>EfficientNet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для разных задач.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chemeClr val="bg1"/>
                </a:solidFill>
              </a:rPr>
              <a:t>Архитектура </a:t>
            </a:r>
            <a:r>
              <a:rPr lang="en-US" b="1" dirty="0" err="1">
                <a:solidFill>
                  <a:schemeClr val="bg1"/>
                </a:solidFill>
              </a:rPr>
              <a:t>EfficientNet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одна из самых популярных сегодня.</a:t>
            </a:r>
            <a:endParaRPr lang="ru-RU" altLang="ru-RU" dirty="0">
              <a:solidFill>
                <a:schemeClr val="bg1"/>
              </a:solidFill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0" name="Picture 2" descr="GitHub - qubvel/efficientnet: Implementation of EfficientNet model. Keras  and TensorFlow Keras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081" y="2436571"/>
            <a:ext cx="4525556" cy="360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920056" y="6117733"/>
            <a:ext cx="532477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Tan M., Le Q. </a:t>
            </a:r>
            <a:r>
              <a:rPr lang="en-US" sz="1400" i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Efficientnet</a:t>
            </a:r>
            <a:r>
              <a:rPr lang="en-US" sz="14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: Rethinking model scaling for convolutional neural networks //</a:t>
            </a:r>
            <a:r>
              <a:rPr lang="ru-RU" sz="14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14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International Conference on Machine Learning. – PMLR, 2019. – С. 6105-6114.</a:t>
            </a:r>
            <a:endParaRPr lang="ru-RU" sz="1400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65770" y="1926800"/>
            <a:ext cx="9725916" cy="406294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133082"/>
              </p:ext>
            </p:extLst>
          </p:nvPr>
        </p:nvGraphicFramePr>
        <p:xfrm>
          <a:off x="5901858" y="2434158"/>
          <a:ext cx="5829375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74">
                  <a:extLst>
                    <a:ext uri="{9D8B030D-6E8A-4147-A177-3AD203B41FA5}">
                      <a16:colId xmlns:a16="http://schemas.microsoft.com/office/drawing/2014/main" val="758108092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2972304472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2859446073"/>
                    </a:ext>
                  </a:extLst>
                </a:gridCol>
                <a:gridCol w="1520176">
                  <a:extLst>
                    <a:ext uri="{9D8B030D-6E8A-4147-A177-3AD203B41FA5}">
                      <a16:colId xmlns:a16="http://schemas.microsoft.com/office/drawing/2014/main" val="2942911722"/>
                    </a:ext>
                  </a:extLst>
                </a:gridCol>
                <a:gridCol w="1165875">
                  <a:extLst>
                    <a:ext uri="{9D8B030D-6E8A-4147-A177-3AD203B41FA5}">
                      <a16:colId xmlns:a16="http://schemas.microsoft.com/office/drawing/2014/main" val="3156954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Модель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Ширина</a:t>
                      </a:r>
                      <a:br>
                        <a:rPr lang="en-US" dirty="0"/>
                      </a:br>
                      <a:r>
                        <a:rPr lang="ru-RU" altLang="ru-RU" sz="1800" dirty="0">
                          <a:solidFill>
                            <a:schemeClr val="bg1"/>
                          </a:solidFill>
                        </a:rPr>
                        <a:t>𝐶∼𝛼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Глубина</a:t>
                      </a:r>
                      <a:br>
                        <a:rPr lang="en-US" dirty="0"/>
                      </a:br>
                      <a:r>
                        <a:rPr lang="ru-RU" altLang="ru-RU" sz="1800" dirty="0">
                          <a:solidFill>
                            <a:schemeClr val="bg1"/>
                          </a:solidFill>
                        </a:rPr>
                        <a:t>𝐿∼𝛽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Разрешение</a:t>
                      </a:r>
                      <a:br>
                        <a:rPr lang="en-US" dirty="0"/>
                      </a:br>
                      <a:r>
                        <a:rPr lang="ru-RU" altLang="ru-RU" sz="1800" dirty="0">
                          <a:solidFill>
                            <a:schemeClr val="bg1"/>
                          </a:solidFill>
                        </a:rPr>
                        <a:t>𝐻×𝑊,∼𝛾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DropOut</a:t>
                      </a:r>
                      <a:br>
                        <a:rPr lang="en-US" dirty="0"/>
                      </a:br>
                      <a:r>
                        <a:rPr lang="en-US" dirty="0"/>
                        <a:t>rate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223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5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085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935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715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055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826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346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709335"/>
                  </a:ext>
                </a:extLst>
              </a:tr>
            </a:tbl>
          </a:graphicData>
        </a:graphic>
      </p:graphicFrame>
      <p:sp>
        <p:nvSpPr>
          <p:cNvPr id="7" name="Прямоугольник 6"/>
          <p:cNvSpPr/>
          <p:nvPr/>
        </p:nvSpPr>
        <p:spPr>
          <a:xfrm>
            <a:off x="7127192" y="6040958"/>
            <a:ext cx="44438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https://github.com/tensorflow/tpu/blob/master/models/official/efficientnet/efficientnet_builder.py</a:t>
            </a:r>
          </a:p>
        </p:txBody>
      </p:sp>
    </p:spTree>
    <p:extLst>
      <p:ext uri="{BB962C8B-B14F-4D97-AF65-F5344CB8AC3E}">
        <p14:creationId xmlns:p14="http://schemas.microsoft.com/office/powerpoint/2010/main" val="444765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 err="1">
                <a:solidFill>
                  <a:schemeClr val="bg1"/>
                </a:solidFill>
              </a:rPr>
              <a:t>EfficientNet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V</a:t>
            </a:r>
            <a:r>
              <a:rPr lang="ru-RU" sz="4800" b="1" dirty="0">
                <a:solidFill>
                  <a:schemeClr val="bg1"/>
                </a:solidFill>
              </a:rPr>
              <a:t>2</a:t>
            </a:r>
            <a:r>
              <a:rPr lang="en-US" sz="4800" b="1" dirty="0">
                <a:solidFill>
                  <a:schemeClr val="bg1"/>
                </a:solidFill>
              </a:rPr>
              <a:t> (20</a:t>
            </a:r>
            <a:r>
              <a:rPr lang="ru-RU" sz="4800" b="1" dirty="0">
                <a:solidFill>
                  <a:schemeClr val="bg1"/>
                </a:solidFill>
              </a:rPr>
              <a:t>20</a:t>
            </a:r>
            <a:r>
              <a:rPr lang="en-US" sz="4800" b="1" dirty="0">
                <a:solidFill>
                  <a:schemeClr val="bg1"/>
                </a:solidFill>
              </a:rPr>
              <a:t>) 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9099" y="952500"/>
            <a:ext cx="11459555" cy="5619750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chemeClr val="bg1"/>
                </a:solidFill>
              </a:rPr>
              <a:t>Основная идея: </a:t>
            </a:r>
            <a:r>
              <a:rPr lang="ru-RU" altLang="ru-RU" sz="2400" dirty="0" err="1">
                <a:solidFill>
                  <a:schemeClr val="bg1"/>
                </a:solidFill>
              </a:rPr>
              <a:t>depthwise</a:t>
            </a:r>
            <a:r>
              <a:rPr lang="ru-RU" altLang="ru-RU" sz="2400" dirty="0">
                <a:solidFill>
                  <a:schemeClr val="bg1"/>
                </a:solidFill>
              </a:rPr>
              <a:t> </a:t>
            </a:r>
            <a:r>
              <a:rPr lang="ru-RU" altLang="ru-RU" sz="2400" dirty="0" err="1">
                <a:solidFill>
                  <a:schemeClr val="bg1"/>
                </a:solidFill>
              </a:rPr>
              <a:t>convolutions</a:t>
            </a:r>
            <a:r>
              <a:rPr lang="ru-RU" altLang="ru-RU" sz="2400" dirty="0">
                <a:solidFill>
                  <a:schemeClr val="bg1"/>
                </a:solidFill>
              </a:rPr>
              <a:t> может снизить производительность.</a:t>
            </a:r>
          </a:p>
          <a:p>
            <a:pPr lvl="1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ru-RU" altLang="ru-RU" dirty="0">
                <a:solidFill>
                  <a:schemeClr val="bg1"/>
                </a:solidFill>
              </a:rPr>
              <a:t>Такая свертка более латентна – требует больше обращений к памяти, + свертку 1х1, это плохо в некоторых случаях.</a:t>
            </a:r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ru-RU" altLang="ru-RU" sz="2400" b="1" dirty="0">
                <a:solidFill>
                  <a:schemeClr val="bg1"/>
                </a:solidFill>
              </a:rPr>
              <a:t>замена блоков</a:t>
            </a:r>
            <a:r>
              <a:rPr lang="ru-RU" altLang="ru-RU" sz="2400" dirty="0">
                <a:solidFill>
                  <a:schemeClr val="bg1"/>
                </a:solidFill>
              </a:rPr>
              <a:t>, 1×1 и </a:t>
            </a:r>
            <a:r>
              <a:rPr lang="en-US" altLang="ru-RU" sz="2400" dirty="0">
                <a:solidFill>
                  <a:schemeClr val="bg1"/>
                </a:solidFill>
              </a:rPr>
              <a:t>DW</a:t>
            </a:r>
            <a:r>
              <a:rPr lang="ru-RU" altLang="ru-RU" sz="2400" dirty="0">
                <a:solidFill>
                  <a:schemeClr val="bg1"/>
                </a:solidFill>
              </a:rPr>
              <a:t> 3×3 на простую свертку 3×3 - </a:t>
            </a:r>
            <a:r>
              <a:rPr lang="ru-RU" altLang="ru-RU" sz="2400" b="1" dirty="0" err="1">
                <a:solidFill>
                  <a:schemeClr val="bg1"/>
                </a:solidFill>
              </a:rPr>
              <a:t>fused</a:t>
            </a:r>
            <a:r>
              <a:rPr lang="ru-RU" altLang="ru-RU" sz="2400" b="1" dirty="0">
                <a:solidFill>
                  <a:schemeClr val="bg1"/>
                </a:solidFill>
              </a:rPr>
              <a:t> </a:t>
            </a:r>
            <a:r>
              <a:rPr lang="ru-RU" altLang="ru-RU" sz="2400" b="1" dirty="0" err="1">
                <a:solidFill>
                  <a:schemeClr val="bg1"/>
                </a:solidFill>
              </a:rPr>
              <a:t>convolution</a:t>
            </a:r>
            <a:r>
              <a:rPr lang="ru-RU" altLang="ru-RU" sz="2400" b="1" dirty="0">
                <a:solidFill>
                  <a:schemeClr val="bg1"/>
                </a:solidFill>
              </a:rPr>
              <a:t> </a:t>
            </a:r>
            <a:r>
              <a:rPr lang="ru-RU" altLang="ru-RU" sz="2400" dirty="0">
                <a:solidFill>
                  <a:schemeClr val="bg1"/>
                </a:solidFill>
              </a:rPr>
              <a:t>.</a:t>
            </a:r>
            <a:endParaRPr lang="en-US" altLang="ru-RU" sz="2400" dirty="0">
              <a:solidFill>
                <a:schemeClr val="bg1"/>
              </a:solidFill>
            </a:endParaRPr>
          </a:p>
          <a:p>
            <a:pPr lvl="1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ru-RU" altLang="ru-RU" dirty="0">
                <a:solidFill>
                  <a:schemeClr val="bg1"/>
                </a:solidFill>
              </a:rPr>
              <a:t>В ходе NAS</a:t>
            </a:r>
            <a:r>
              <a:rPr lang="en-US" altLang="ru-RU" dirty="0">
                <a:solidFill>
                  <a:schemeClr val="bg1"/>
                </a:solidFill>
              </a:rPr>
              <a:t> </a:t>
            </a:r>
            <a:r>
              <a:rPr lang="ru-RU" altLang="ru-RU" dirty="0">
                <a:solidFill>
                  <a:schemeClr val="bg1"/>
                </a:solidFill>
              </a:rPr>
              <a:t>оказалась что </a:t>
            </a:r>
            <a:r>
              <a:rPr lang="en-US" altLang="ru-RU" dirty="0">
                <a:solidFill>
                  <a:schemeClr val="bg1"/>
                </a:solidFill>
              </a:rPr>
              <a:t>fused</a:t>
            </a:r>
            <a:r>
              <a:rPr lang="ru-RU" altLang="ru-RU" dirty="0">
                <a:solidFill>
                  <a:schemeClr val="bg1"/>
                </a:solidFill>
              </a:rPr>
              <a:t> свертка лучше </a:t>
            </a:r>
            <a:br>
              <a:rPr lang="en-US" altLang="ru-RU" dirty="0">
                <a:solidFill>
                  <a:schemeClr val="bg1"/>
                </a:solidFill>
              </a:rPr>
            </a:br>
            <a:r>
              <a:rPr lang="ru-RU" altLang="ru-RU" dirty="0">
                <a:solidFill>
                  <a:schemeClr val="bg1"/>
                </a:solidFill>
              </a:rPr>
              <a:t>для небольших моделей </a:t>
            </a:r>
            <a:br>
              <a:rPr lang="en-US" altLang="ru-RU" dirty="0">
                <a:solidFill>
                  <a:schemeClr val="bg1"/>
                </a:solidFill>
              </a:rPr>
            </a:br>
            <a:r>
              <a:rPr lang="ru-RU" altLang="ru-RU" dirty="0">
                <a:solidFill>
                  <a:schemeClr val="bg1"/>
                </a:solidFill>
              </a:rPr>
              <a:t>или на начальных слоях.</a:t>
            </a:r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-2196" r="-1"/>
          <a:stretch/>
        </p:blipFill>
        <p:spPr>
          <a:xfrm>
            <a:off x="7340837" y="2802555"/>
            <a:ext cx="4333827" cy="39443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665769" y="1029492"/>
            <a:ext cx="10520675" cy="406294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665768" y="2270940"/>
            <a:ext cx="10520675" cy="406294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7536581" y="3590223"/>
            <a:ext cx="1682575" cy="16080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трелка вправо 8">
            <a:extLst>
              <a:ext uri="{FF2B5EF4-FFF2-40B4-BE49-F238E27FC236}">
                <a16:creationId xmlns:a16="http://schemas.microsoft.com/office/drawing/2014/main" id="{756DE4C2-B8A6-04B2-3C2C-90C95559F6AD}"/>
              </a:ext>
            </a:extLst>
          </p:cNvPr>
          <p:cNvSpPr/>
          <p:nvPr/>
        </p:nvSpPr>
        <p:spPr>
          <a:xfrm>
            <a:off x="9219156" y="4634630"/>
            <a:ext cx="450937" cy="137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9902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 err="1">
                <a:solidFill>
                  <a:schemeClr val="bg1"/>
                </a:solidFill>
              </a:rPr>
              <a:t>EfficientNet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V</a:t>
            </a:r>
            <a:r>
              <a:rPr lang="ru-RU" sz="4800" b="1" dirty="0">
                <a:solidFill>
                  <a:schemeClr val="bg1"/>
                </a:solidFill>
              </a:rPr>
              <a:t>2</a:t>
            </a:r>
            <a:r>
              <a:rPr lang="en-US" sz="4800" b="1" dirty="0">
                <a:solidFill>
                  <a:schemeClr val="bg1"/>
                </a:solidFill>
              </a:rPr>
              <a:t> (20</a:t>
            </a:r>
            <a:r>
              <a:rPr lang="ru-RU" sz="4800" b="1" dirty="0">
                <a:solidFill>
                  <a:schemeClr val="bg1"/>
                </a:solidFill>
              </a:rPr>
              <a:t>20</a:t>
            </a:r>
            <a:r>
              <a:rPr lang="en-US" sz="4800" b="1" dirty="0">
                <a:solidFill>
                  <a:schemeClr val="bg1"/>
                </a:solidFill>
              </a:rPr>
              <a:t>) 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9100" y="952500"/>
            <a:ext cx="11353800" cy="5619750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chemeClr val="bg1"/>
                </a:solidFill>
              </a:rPr>
              <a:t>В дополнение к NAS и </a:t>
            </a:r>
            <a:r>
              <a:rPr lang="ru-RU" altLang="ru-RU" sz="2400" dirty="0" err="1">
                <a:solidFill>
                  <a:schemeClr val="bg1"/>
                </a:solidFill>
              </a:rPr>
              <a:t>compound</a:t>
            </a:r>
            <a:r>
              <a:rPr lang="ru-RU" altLang="ru-RU" sz="2400" dirty="0">
                <a:solidFill>
                  <a:schemeClr val="bg1"/>
                </a:solidFill>
              </a:rPr>
              <a:t> </a:t>
            </a:r>
            <a:r>
              <a:rPr lang="ru-RU" altLang="ru-RU" sz="2400" dirty="0" err="1">
                <a:solidFill>
                  <a:schemeClr val="bg1"/>
                </a:solidFill>
              </a:rPr>
              <a:t>search</a:t>
            </a:r>
            <a:r>
              <a:rPr lang="ru-RU" altLang="ru-RU" sz="2400" dirty="0">
                <a:solidFill>
                  <a:schemeClr val="bg1"/>
                </a:solidFill>
              </a:rPr>
              <a:t> концепт </a:t>
            </a:r>
            <a:r>
              <a:rPr lang="ru-RU" altLang="ru-RU" sz="2400" b="1" dirty="0" err="1">
                <a:solidFill>
                  <a:schemeClr val="bg1"/>
                </a:solidFill>
              </a:rPr>
              <a:t>progressive</a:t>
            </a:r>
            <a:r>
              <a:rPr lang="ru-RU" altLang="ru-RU" sz="2400" b="1" dirty="0">
                <a:solidFill>
                  <a:schemeClr val="bg1"/>
                </a:solidFill>
              </a:rPr>
              <a:t> </a:t>
            </a:r>
            <a:r>
              <a:rPr lang="ru-RU" altLang="ru-RU" sz="2400" b="1" dirty="0" err="1">
                <a:solidFill>
                  <a:schemeClr val="bg1"/>
                </a:solidFill>
              </a:rPr>
              <a:t>learning</a:t>
            </a:r>
            <a:r>
              <a:rPr lang="ru-RU" altLang="ru-RU" sz="2400" b="1" dirty="0">
                <a:solidFill>
                  <a:schemeClr val="bg1"/>
                </a:solidFill>
              </a:rPr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400" b="1" dirty="0" err="1">
                <a:solidFill>
                  <a:schemeClr val="bg1"/>
                </a:solidFill>
              </a:rPr>
              <a:t>progressive</a:t>
            </a:r>
            <a:r>
              <a:rPr lang="ru-RU" altLang="ru-RU" sz="2400" b="1" dirty="0">
                <a:solidFill>
                  <a:schemeClr val="bg1"/>
                </a:solidFill>
              </a:rPr>
              <a:t> </a:t>
            </a:r>
            <a:r>
              <a:rPr lang="ru-RU" altLang="ru-RU" sz="2400" b="1" dirty="0" err="1">
                <a:solidFill>
                  <a:schemeClr val="bg1"/>
                </a:solidFill>
              </a:rPr>
              <a:t>learning</a:t>
            </a:r>
            <a:r>
              <a:rPr lang="ru-RU" altLang="ru-RU" sz="2400" b="1" dirty="0">
                <a:solidFill>
                  <a:schemeClr val="bg1"/>
                </a:solidFill>
              </a:rPr>
              <a:t> – в ходе обучения увеличивается размер изображения и увеличивается </a:t>
            </a:r>
            <a:r>
              <a:rPr lang="ru-RU" altLang="ru-RU" sz="2400" b="1" dirty="0" err="1">
                <a:solidFill>
                  <a:schemeClr val="bg1"/>
                </a:solidFill>
              </a:rPr>
              <a:t>регуляризационный</a:t>
            </a:r>
            <a:r>
              <a:rPr lang="ru-RU" altLang="ru-RU" sz="2400" b="1" dirty="0">
                <a:solidFill>
                  <a:schemeClr val="bg1"/>
                </a:solidFill>
              </a:rPr>
              <a:t> эффект. </a:t>
            </a:r>
            <a:endParaRPr lang="ru-RU" altLang="ru-RU" sz="2400" dirty="0">
              <a:solidFill>
                <a:schemeClr val="bg1"/>
              </a:solidFill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 увеличивается вероятность </a:t>
            </a:r>
            <a:r>
              <a:rPr lang="ru-RU" altLang="ru-RU" sz="2200" dirty="0" err="1">
                <a:solidFill>
                  <a:schemeClr val="bg1"/>
                </a:solidFill>
              </a:rPr>
              <a:t>dropout</a:t>
            </a:r>
            <a:r>
              <a:rPr lang="ru-RU" altLang="ru-RU" sz="2200" dirty="0">
                <a:solidFill>
                  <a:schemeClr val="bg1"/>
                </a:solidFill>
              </a:rPr>
              <a:t>;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 число и виды аугментации;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 интенсивность </a:t>
            </a:r>
            <a:r>
              <a:rPr lang="ru-RU" altLang="ru-RU" sz="2200" dirty="0" err="1">
                <a:solidFill>
                  <a:schemeClr val="bg1"/>
                </a:solidFill>
              </a:rPr>
              <a:t>mixup</a:t>
            </a:r>
            <a:r>
              <a:rPr lang="ru-RU" altLang="ru-RU" sz="2200" dirty="0">
                <a:solidFill>
                  <a:schemeClr val="bg1"/>
                </a:solidFill>
              </a:rPr>
              <a:t> – (наложение изображений и меток)</a:t>
            </a:r>
            <a:r>
              <a:rPr lang="en-US" altLang="ru-RU" sz="2200" dirty="0">
                <a:solidFill>
                  <a:schemeClr val="bg1"/>
                </a:solidFill>
              </a:rPr>
              <a:t>;</a:t>
            </a:r>
            <a:endParaRPr lang="ru-RU" altLang="ru-RU" sz="2200" dirty="0">
              <a:solidFill>
                <a:schemeClr val="bg1"/>
              </a:solidFill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1800" dirty="0">
                <a:solidFill>
                  <a:schemeClr val="bg1"/>
                </a:solidFill>
              </a:rPr>
              <a:t>Предположено, что большая регуляризация на небольших изображения вызывает </a:t>
            </a:r>
            <a:r>
              <a:rPr lang="ru-RU" altLang="ru-RU" sz="1800" dirty="0" err="1">
                <a:solidFill>
                  <a:schemeClr val="bg1"/>
                </a:solidFill>
              </a:rPr>
              <a:t>недообуение</a:t>
            </a:r>
            <a:r>
              <a:rPr lang="ru-RU" altLang="ru-RU" sz="1800" dirty="0">
                <a:solidFill>
                  <a:schemeClr val="bg1"/>
                </a:solidFill>
              </a:rPr>
              <a:t> и наоборот, не достаточно большая регуляризация на больших изображениях вызывает переобучение.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1800" dirty="0">
                <a:solidFill>
                  <a:schemeClr val="bg1"/>
                </a:solidFill>
              </a:rPr>
              <a:t>Также с размером изображения меняется размер </a:t>
            </a:r>
            <a:r>
              <a:rPr lang="ru-RU" altLang="ru-RU" sz="1800" dirty="0" err="1">
                <a:solidFill>
                  <a:schemeClr val="bg1"/>
                </a:solidFill>
              </a:rPr>
              <a:t>батча</a:t>
            </a:r>
            <a:r>
              <a:rPr lang="ru-RU" altLang="ru-RU" sz="1800" dirty="0">
                <a:solidFill>
                  <a:schemeClr val="bg1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Предложены варианты </a:t>
            </a:r>
            <a:r>
              <a:rPr lang="ru-RU" altLang="ru-RU" sz="2200" dirty="0" err="1">
                <a:solidFill>
                  <a:schemeClr val="bg1"/>
                </a:solidFill>
              </a:rPr>
              <a:t>EfficientNet</a:t>
            </a:r>
            <a:r>
              <a:rPr lang="ru-RU" altLang="ru-RU" sz="2200" dirty="0">
                <a:solidFill>
                  <a:schemeClr val="bg1"/>
                </a:solidFill>
              </a:rPr>
              <a:t> V2: S,M,L,XL.</a:t>
            </a:r>
            <a:endParaRPr lang="en-US" altLang="ru-RU" sz="2200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Использован </a:t>
            </a:r>
            <a:r>
              <a:rPr lang="ru-RU" altLang="ru-RU" sz="2200" dirty="0" err="1">
                <a:solidFill>
                  <a:schemeClr val="bg1"/>
                </a:solidFill>
              </a:rPr>
              <a:t>stochastic</a:t>
            </a:r>
            <a:r>
              <a:rPr lang="ru-RU" altLang="ru-RU" sz="2200" dirty="0">
                <a:solidFill>
                  <a:schemeClr val="bg1"/>
                </a:solidFill>
              </a:rPr>
              <a:t> </a:t>
            </a:r>
            <a:r>
              <a:rPr lang="ru-RU" altLang="ru-RU" sz="2200" dirty="0" err="1">
                <a:solidFill>
                  <a:schemeClr val="bg1"/>
                </a:solidFill>
              </a:rPr>
              <a:t>depth</a:t>
            </a:r>
            <a:r>
              <a:rPr lang="ru-RU" altLang="ru-RU" sz="2200" dirty="0">
                <a:solidFill>
                  <a:schemeClr val="bg1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24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4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1800" dirty="0"/>
          </a:p>
          <a:p>
            <a:endParaRPr lang="ru-RU" dirty="0"/>
          </a:p>
        </p:txBody>
      </p:sp>
      <p:pic>
        <p:nvPicPr>
          <p:cNvPr id="2050" name="Picture 2" descr="EfficientNetV2 Explained | Papers With Cod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5"/>
          <a:stretch/>
        </p:blipFill>
        <p:spPr bwMode="auto">
          <a:xfrm>
            <a:off x="7642553" y="3632485"/>
            <a:ext cx="4130347" cy="303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3667225" y="5960791"/>
            <a:ext cx="397532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Tan, </a:t>
            </a:r>
            <a:r>
              <a:rPr lang="en-US" sz="1400" i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Mingxing</a:t>
            </a:r>
            <a:r>
              <a:rPr lang="en-US" sz="14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, and </a:t>
            </a:r>
            <a:r>
              <a:rPr lang="en-US" sz="1400" i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Quoc</a:t>
            </a:r>
            <a:r>
              <a:rPr lang="en-US" sz="14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 V. Le. "Efficientnetv2: Smaller models and faster training." </a:t>
            </a:r>
            <a:r>
              <a:rPr lang="en-US" sz="1400" i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arXiv</a:t>
            </a:r>
            <a:r>
              <a:rPr lang="en-US" sz="14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 preprint arXiv:2104.00298 (2021).</a:t>
            </a:r>
            <a:endParaRPr lang="ru-RU" sz="1400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65768" y="1425816"/>
            <a:ext cx="10520675" cy="73627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0430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 bwMode="auto">
          <a:xfrm>
            <a:off x="447676" y="3425371"/>
            <a:ext cx="11283408" cy="3245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62204" y="365125"/>
            <a:ext cx="11191596" cy="788557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Термин «компьютерное зрение»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741202" y="1273187"/>
            <a:ext cx="10354262" cy="514456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2400">
                <a:solidFill>
                  <a:srgbClr val="FFC000"/>
                </a:solidFill>
              </a:rPr>
              <a:t>Термин «компьютерное зрение» </a:t>
            </a:r>
            <a:endParaRPr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2400">
                <a:solidFill>
                  <a:schemeClr val="bg1"/>
                </a:solidFill>
              </a:rPr>
              <a:t>	</a:t>
            </a:r>
            <a:r>
              <a:rPr lang="ru-RU" sz="2400">
                <a:solidFill>
                  <a:srgbClr val="33CC33"/>
                </a:solidFill>
              </a:rPr>
              <a:t>техническое зрение, машинное зрение</a:t>
            </a:r>
            <a:r>
              <a:rPr lang="en-US" sz="2400">
                <a:solidFill>
                  <a:srgbClr val="33CC33"/>
                </a:solidFill>
              </a:rPr>
              <a:t>,</a:t>
            </a:r>
            <a:r>
              <a:rPr lang="ru-RU" sz="2400">
                <a:solidFill>
                  <a:srgbClr val="33CC33"/>
                </a:solidFill>
              </a:rPr>
              <a:t> </a:t>
            </a:r>
            <a:r>
              <a:rPr lang="en-US" sz="2400">
                <a:solidFill>
                  <a:srgbClr val="33CC33"/>
                </a:solidFill>
              </a:rPr>
              <a:t>computer vision</a:t>
            </a:r>
            <a:r>
              <a:rPr lang="ru-RU" sz="2400">
                <a:solidFill>
                  <a:schemeClr val="bg1"/>
                </a:solidFill>
              </a:rPr>
              <a:t>):</a:t>
            </a:r>
            <a:endParaRPr/>
          </a:p>
          <a:p>
            <a:pPr marL="446088" indent="-180975"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2400" i="1">
                <a:solidFill>
                  <a:schemeClr val="bg1"/>
                </a:solidFill>
              </a:rPr>
              <a:t>фото изображения и видео последовательности ;</a:t>
            </a:r>
            <a:endParaRPr/>
          </a:p>
          <a:p>
            <a:pPr marL="446088" indent="-180975"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2400">
                <a:solidFill>
                  <a:schemeClr val="bg1"/>
                </a:solidFill>
              </a:rPr>
              <a:t>анализа и понимания реальных объектов или сцен</a:t>
            </a:r>
            <a:r>
              <a:rPr lang="en-US" sz="2400">
                <a:solidFill>
                  <a:schemeClr val="bg1"/>
                </a:solidFill>
              </a:rPr>
              <a:t>;</a:t>
            </a:r>
            <a:endParaRPr lang="ru-RU" sz="240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ru-RU" sz="2200">
              <a:solidFill>
                <a:schemeClr val="bg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 l="9176" r="34348"/>
          <a:stretch/>
        </p:blipFill>
        <p:spPr bwMode="auto">
          <a:xfrm>
            <a:off x="578131" y="4119311"/>
            <a:ext cx="1958443" cy="232276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 bwMode="auto">
          <a:xfrm>
            <a:off x="741201" y="3640663"/>
            <a:ext cx="169969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Классификация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2734423" y="3537457"/>
            <a:ext cx="1606978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Обнаружение </a:t>
            </a: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объектов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4987377" y="3537458"/>
            <a:ext cx="1725216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Семантическая </a:t>
            </a: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сегментация 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7277485" y="3537457"/>
            <a:ext cx="142975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Объектная </a:t>
            </a: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сегментация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 bwMode="auto">
          <a:xfrm>
            <a:off x="9555492" y="3531346"/>
            <a:ext cx="1757854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Обнаружение </a:t>
            </a: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ключевых точек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3663069" y="6883534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sng" strike="noStrike" kern="1200" cap="none" spc="0" normalizeH="0" baseline="0" noProof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Helvetica Neue"/>
                <a:ea typeface="+mn-ea"/>
                <a:cs typeface="+mn-cs"/>
                <a:hlinkClick r:id="rId4" tooltip="https://cocodataset.org/#explore?id=50161"/>
              </a:rPr>
              <a:t>http://cocodataset.org/#explore?id=50161</a:t>
            </a:r>
            <a:endParaRPr kumimoji="0" lang="ru-RU" sz="1400" b="0" i="0" u="none" strike="noStrike" kern="1200" cap="none" spc="0" normalizeH="0" baseline="0" noProof="0">
              <a:ln>
                <a:noFill/>
              </a:ln>
              <a:solidFill>
                <a:srgbClr val="5B9BD5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1399613" y="4119311"/>
            <a:ext cx="1130566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person 100%</a:t>
            </a:r>
            <a:endParaRPr kumimoji="0" lang="ru-RU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/>
          <a:srcRect l="60554" t="10393" r="24352"/>
          <a:stretch/>
        </p:blipFill>
        <p:spPr bwMode="auto">
          <a:xfrm>
            <a:off x="4852984" y="4057998"/>
            <a:ext cx="2066230" cy="2461261"/>
          </a:xfrm>
          <a:prstGeom prst="rect">
            <a:avLst/>
          </a:prstGeom>
          <a:noFill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/>
          <a:srcRect l="6560" r="33420"/>
          <a:stretch/>
        </p:blipFill>
        <p:spPr bwMode="auto">
          <a:xfrm>
            <a:off x="7123458" y="4119311"/>
            <a:ext cx="2124421" cy="2370485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/>
          <a:srcRect l="10587" r="32331"/>
          <a:stretch/>
        </p:blipFill>
        <p:spPr bwMode="auto">
          <a:xfrm>
            <a:off x="2646861" y="4109757"/>
            <a:ext cx="2028616" cy="2380039"/>
          </a:xfrm>
          <a:prstGeom prst="rect">
            <a:avLst/>
          </a:prstGeom>
          <a:noFill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/>
          <a:srcRect l="5516" r="34465"/>
          <a:stretch/>
        </p:blipFill>
        <p:spPr bwMode="auto">
          <a:xfrm>
            <a:off x="9466161" y="4095598"/>
            <a:ext cx="2124421" cy="23704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68636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Архитектуры. Тенденции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9100" y="1174691"/>
            <a:ext cx="11353800" cy="4277526"/>
          </a:xfrm>
        </p:spPr>
        <p:txBody>
          <a:bodyPr>
            <a:norm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</a:rPr>
              <a:t>Большинство имеющихся фундаментальных результатов в области глубокого обучения </a:t>
            </a:r>
            <a:r>
              <a:rPr lang="ru-RU" sz="2400" dirty="0" err="1">
                <a:solidFill>
                  <a:schemeClr val="bg1"/>
                </a:solidFill>
              </a:rPr>
              <a:t>сверточных</a:t>
            </a:r>
            <a:r>
              <a:rPr lang="ru-RU" sz="2400" dirty="0">
                <a:solidFill>
                  <a:schemeClr val="bg1"/>
                </a:solidFill>
              </a:rPr>
              <a:t> нейронных сетей в компьютерном зрении были получены в период конца 1990-х - 2015 годах, </a:t>
            </a:r>
          </a:p>
          <a:p>
            <a:pPr lvl="1" algn="just"/>
            <a:r>
              <a:rPr lang="ru-RU" dirty="0">
                <a:solidFill>
                  <a:schemeClr val="bg1"/>
                </a:solidFill>
              </a:rPr>
              <a:t>Большая часть решений в их современном виде (архитектуры слоев и их блоков, методы регуляризации, типы функций активации скрытых слоев и т.д.) были разработаны после 2010-2012 годов.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Общий подход к построению архитектуры сверточных нейронных сетей начинается с </a:t>
            </a:r>
            <a:r>
              <a:rPr lang="ru-RU" dirty="0" err="1">
                <a:solidFill>
                  <a:schemeClr val="bg1"/>
                </a:solidFill>
              </a:rPr>
              <a:t>AlexNet</a:t>
            </a:r>
            <a:r>
              <a:rPr lang="ru-RU" dirty="0">
                <a:solidFill>
                  <a:schemeClr val="bg1"/>
                </a:solidFill>
              </a:rPr>
              <a:t>. 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Даже современные реализации </a:t>
            </a:r>
            <a:r>
              <a:rPr lang="ru-RU" dirty="0" err="1">
                <a:solidFill>
                  <a:schemeClr val="bg1"/>
                </a:solidFill>
              </a:rPr>
              <a:t>LeNet</a:t>
            </a:r>
            <a:r>
              <a:rPr lang="ru-RU" dirty="0">
                <a:solidFill>
                  <a:schemeClr val="bg1"/>
                </a:solidFill>
              </a:rPr>
              <a:t> 5 по сути представляют собой модификацию </a:t>
            </a:r>
            <a:r>
              <a:rPr lang="ru-RU" dirty="0" err="1">
                <a:solidFill>
                  <a:schemeClr val="bg1"/>
                </a:solidFill>
              </a:rPr>
              <a:t>AlexNet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09301" y="1174691"/>
            <a:ext cx="11063599" cy="102013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2060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340" y="90805"/>
            <a:ext cx="10515600" cy="9874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Архитектура </a:t>
            </a:r>
            <a:r>
              <a:rPr lang="en-US" sz="4800" b="1" dirty="0" err="1">
                <a:solidFill>
                  <a:schemeClr val="bg1">
                    <a:lumMod val="95000"/>
                  </a:schemeClr>
                </a:solidFill>
              </a:rPr>
              <a:t>LeNet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 </a:t>
            </a:r>
            <a:endParaRPr lang="ru-RU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4821" y="1078230"/>
            <a:ext cx="11515724" cy="5457824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Cognitron</a:t>
            </a:r>
            <a:r>
              <a:rPr lang="en-US" sz="2400" dirty="0">
                <a:solidFill>
                  <a:schemeClr val="bg1"/>
                </a:solidFill>
              </a:rPr>
              <a:t> 1975, </a:t>
            </a:r>
            <a:r>
              <a:rPr lang="en-US" sz="2400" dirty="0" err="1">
                <a:solidFill>
                  <a:schemeClr val="bg1"/>
                </a:solidFill>
              </a:rPr>
              <a:t>Neocognitron</a:t>
            </a:r>
            <a:r>
              <a:rPr lang="en-US" sz="2400" dirty="0">
                <a:solidFill>
                  <a:schemeClr val="bg1"/>
                </a:solidFill>
              </a:rPr>
              <a:t> 1980 – </a:t>
            </a:r>
            <a:r>
              <a:rPr lang="ru-RU" sz="2400" dirty="0">
                <a:solidFill>
                  <a:schemeClr val="bg1"/>
                </a:solidFill>
              </a:rPr>
              <a:t>предтече сверточных сетей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ConvNet</a:t>
            </a:r>
            <a:r>
              <a:rPr lang="en-US" sz="2400" dirty="0">
                <a:solidFill>
                  <a:schemeClr val="bg1"/>
                </a:solidFill>
              </a:rPr>
              <a:t> 1989 – </a:t>
            </a:r>
            <a:r>
              <a:rPr lang="ru-RU" sz="2400" dirty="0">
                <a:solidFill>
                  <a:schemeClr val="bg1"/>
                </a:solidFill>
              </a:rPr>
              <a:t>первая </a:t>
            </a:r>
            <a:r>
              <a:rPr lang="ru-RU" sz="2400" dirty="0" err="1">
                <a:solidFill>
                  <a:schemeClr val="bg1"/>
                </a:solidFill>
              </a:rPr>
              <a:t>сверточная</a:t>
            </a:r>
            <a:r>
              <a:rPr lang="ru-RU" sz="2400" dirty="0">
                <a:solidFill>
                  <a:schemeClr val="bg1"/>
                </a:solidFill>
              </a:rPr>
              <a:t> сеть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LeNet</a:t>
            </a:r>
            <a:r>
              <a:rPr lang="en-US" sz="2400" dirty="0">
                <a:solidFill>
                  <a:schemeClr val="bg1"/>
                </a:solidFill>
              </a:rPr>
              <a:t> 1998 – </a:t>
            </a:r>
            <a:r>
              <a:rPr lang="ru-RU" sz="2400" dirty="0">
                <a:solidFill>
                  <a:schemeClr val="bg1"/>
                </a:solidFill>
              </a:rPr>
              <a:t>модификация </a:t>
            </a:r>
            <a:r>
              <a:rPr lang="en-US" sz="2400" dirty="0" err="1">
                <a:solidFill>
                  <a:schemeClr val="bg1"/>
                </a:solidFill>
              </a:rPr>
              <a:t>ConvNet</a:t>
            </a:r>
            <a:r>
              <a:rPr lang="ru-RU" sz="2400" dirty="0">
                <a:solidFill>
                  <a:schemeClr val="bg1"/>
                </a:solidFill>
              </a:rPr>
              <a:t> – первая сеть в современном смысле.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3286" y="2877173"/>
            <a:ext cx="3525367" cy="3131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LeNet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5 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слоев,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Концепты: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38163" marR="0" lvl="1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Пулинг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(average pooling);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38163" marR="0" lvl="1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SGD with momentum;</a:t>
            </a:r>
          </a:p>
          <a:p>
            <a:pPr marL="538163" marR="0" lvl="1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Learning rate scheduler;</a:t>
            </a:r>
          </a:p>
          <a:p>
            <a:pPr marL="538163" marR="0" lvl="1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Кросс </a:t>
            </a: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валидация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и</a:t>
            </a:r>
          </a:p>
          <a:p>
            <a:pPr marL="803275" marR="0" lvl="2" indent="-179388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803275" algn="l"/>
              </a:tabLst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ранняя остановка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</a:t>
            </a:r>
          </a:p>
          <a:p>
            <a:pPr marL="538163" marR="0" lvl="1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Инициализация </a:t>
            </a: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Лекуна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538163" marR="0" lvl="1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Групповая свертка.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945A7C-2E8A-824F-B1D8-CD6E21186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937" y="2535322"/>
            <a:ext cx="7874000" cy="3738099"/>
          </a:xfrm>
          <a:prstGeom prst="rect">
            <a:avLst/>
          </a:prstGeom>
          <a:solidFill>
            <a:srgbClr val="F7F7F7"/>
          </a:solidFill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33286" y="2512303"/>
            <a:ext cx="11545883" cy="376111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3007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0557" y="160339"/>
            <a:ext cx="11467103" cy="807402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  <a:latin typeface="+mn-lt"/>
              </a:rPr>
              <a:t>AutoML</a:t>
            </a:r>
            <a:endParaRPr lang="ru-RU" sz="48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7150" y="899160"/>
            <a:ext cx="11700510" cy="569214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6" name="Picture 2" descr="https://github.com/hibayesian/awesome-automl-papers/raw/master/resources/proced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969" y="967741"/>
            <a:ext cx="9065692" cy="549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737275" y="6465204"/>
            <a:ext cx="3433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https://github.com/google/automl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7170844" y="632670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https://github.com/hibayesian/awesome-automl-papers?tab=readme-ov-file</a:t>
            </a:r>
          </a:p>
        </p:txBody>
      </p:sp>
    </p:spTree>
    <p:extLst>
      <p:ext uri="{BB962C8B-B14F-4D97-AF65-F5344CB8AC3E}">
        <p14:creationId xmlns:p14="http://schemas.microsoft.com/office/powerpoint/2010/main" val="1068279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203201"/>
            <a:ext cx="10515600" cy="987425"/>
          </a:xfrm>
        </p:spPr>
        <p:txBody>
          <a:bodyPr>
            <a:normAutofit/>
          </a:bodyPr>
          <a:lstStyle/>
          <a:p>
            <a:pPr algn="ctr"/>
            <a:r>
              <a:rPr lang="en-US" sz="4800" dirty="0" err="1">
                <a:solidFill>
                  <a:schemeClr val="bg1">
                    <a:lumMod val="95000"/>
                  </a:schemeClr>
                </a:solidFill>
              </a:rPr>
              <a:t>AlexNet</a:t>
            </a:r>
            <a:r>
              <a:rPr lang="en-US" sz="4800" dirty="0">
                <a:solidFill>
                  <a:schemeClr val="bg1">
                    <a:lumMod val="95000"/>
                  </a:schemeClr>
                </a:solidFill>
              </a:rPr>
              <a:t> (2012)</a:t>
            </a:r>
            <a:endParaRPr lang="ru-RU" sz="4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4335" y="1001246"/>
            <a:ext cx="11372849" cy="5030880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2006 – жадное </a:t>
            </a:r>
            <a:r>
              <a:rPr lang="ru-RU" sz="2000" dirty="0" err="1">
                <a:solidFill>
                  <a:schemeClr val="bg1"/>
                </a:solidFill>
              </a:rPr>
              <a:t>предобучение</a:t>
            </a:r>
            <a:r>
              <a:rPr lang="ru-RU" sz="2000" dirty="0">
                <a:solidFill>
                  <a:schemeClr val="bg1"/>
                </a:solidFill>
              </a:rPr>
              <a:t> нейронных сетей. </a:t>
            </a:r>
          </a:p>
          <a:p>
            <a:r>
              <a:rPr lang="ru-RU" sz="2000" dirty="0">
                <a:solidFill>
                  <a:schemeClr val="bg1"/>
                </a:solidFill>
              </a:rPr>
              <a:t>2007 – </a:t>
            </a:r>
            <a:r>
              <a:rPr lang="en-US" sz="2000" dirty="0">
                <a:solidFill>
                  <a:schemeClr val="bg1"/>
                </a:solidFill>
              </a:rPr>
              <a:t>CUDA (NVIDA), 2010 </a:t>
            </a:r>
            <a:r>
              <a:rPr lang="ru-RU" sz="2000" dirty="0">
                <a:solidFill>
                  <a:schemeClr val="bg1"/>
                </a:solidFill>
              </a:rPr>
              <a:t>разработка на </a:t>
            </a:r>
            <a:r>
              <a:rPr lang="en-US" sz="2000" dirty="0">
                <a:solidFill>
                  <a:schemeClr val="bg1"/>
                </a:solidFill>
              </a:rPr>
              <a:t>GPU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2010 – </a:t>
            </a:r>
            <a:r>
              <a:rPr lang="ru-RU" sz="2000" dirty="0">
                <a:solidFill>
                  <a:schemeClr val="bg1"/>
                </a:solidFill>
              </a:rPr>
              <a:t>соревнования для набора </a:t>
            </a:r>
            <a:r>
              <a:rPr lang="en-US" sz="2000" dirty="0">
                <a:solidFill>
                  <a:schemeClr val="bg1"/>
                </a:solidFill>
              </a:rPr>
              <a:t>ImageNet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2012 –</a:t>
            </a:r>
            <a:r>
              <a:rPr lang="ru-RU" sz="2000" dirty="0">
                <a:solidFill>
                  <a:schemeClr val="bg1"/>
                </a:solidFill>
              </a:rPr>
              <a:t> Архитектура </a:t>
            </a:r>
            <a:r>
              <a:rPr lang="en-US" sz="2000" dirty="0" err="1">
                <a:solidFill>
                  <a:schemeClr val="bg1"/>
                </a:solidFill>
              </a:rPr>
              <a:t>AlexNet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Первая успешная архитектура 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глубоких сверточных сетей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100" dirty="0">
                <a:solidFill>
                  <a:schemeClr val="bg1"/>
                </a:solidFill>
              </a:rPr>
              <a:t>2013 </a:t>
            </a:r>
            <a:r>
              <a:rPr lang="en-US" sz="2100" dirty="0" err="1">
                <a:solidFill>
                  <a:schemeClr val="bg1"/>
                </a:solidFill>
              </a:rPr>
              <a:t>ZFNet</a:t>
            </a:r>
            <a:r>
              <a:rPr lang="ru-RU" sz="2100" dirty="0">
                <a:solidFill>
                  <a:schemeClr val="bg1"/>
                </a:solidFill>
              </a:rPr>
              <a:t>, С</a:t>
            </a:r>
            <a:r>
              <a:rPr lang="en-US" sz="2100" dirty="0" err="1">
                <a:solidFill>
                  <a:schemeClr val="bg1"/>
                </a:solidFill>
              </a:rPr>
              <a:t>affenet</a:t>
            </a:r>
            <a:r>
              <a:rPr lang="ru-RU" sz="2100" dirty="0">
                <a:solidFill>
                  <a:schemeClr val="bg1"/>
                </a:solidFill>
              </a:rPr>
              <a:t> – аналоги </a:t>
            </a:r>
            <a:r>
              <a:rPr lang="en-US" sz="2100" dirty="0" err="1">
                <a:solidFill>
                  <a:schemeClr val="bg1"/>
                </a:solidFill>
              </a:rPr>
              <a:t>AlexNet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  <a:p>
            <a:endParaRPr lang="ru-RU" sz="2100" dirty="0">
              <a:solidFill>
                <a:schemeClr val="bg1"/>
              </a:solidFill>
            </a:endParaRPr>
          </a:p>
          <a:p>
            <a:pPr lvl="1"/>
            <a:endParaRPr lang="ru-RU" sz="1700" dirty="0"/>
          </a:p>
        </p:txBody>
      </p:sp>
      <p:sp>
        <p:nvSpPr>
          <p:cNvPr id="7" name="TextBox 6"/>
          <p:cNvSpPr txBox="1"/>
          <p:nvPr/>
        </p:nvSpPr>
        <p:spPr>
          <a:xfrm>
            <a:off x="510253" y="3668960"/>
            <a:ext cx="5481501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AlexNet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7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слоев, концепты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38163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 pooling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но с перекрытием</a:t>
            </a:r>
          </a:p>
          <a:p>
            <a:pPr marL="538163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</a:p>
          <a:p>
            <a:pPr marL="538163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Аугментация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</a:p>
          <a:p>
            <a:pPr marL="538163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ReLU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38163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Груповая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свертка.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0253" y="5944736"/>
            <a:ext cx="11004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Сегодня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AlexNet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осовременен, </a:t>
            </a: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например,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 pool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без перекрытия, иногда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заменяют на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batchnorm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убирают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груповую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свертки.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F3D402ED-9F05-D94A-85A0-45A0CBE88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267" y="2156041"/>
            <a:ext cx="6116377" cy="3831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D2747B5-A59A-5F35-2FA9-B27D026700A5}"/>
              </a:ext>
            </a:extLst>
          </p:cNvPr>
          <p:cNvSpPr/>
          <p:nvPr/>
        </p:nvSpPr>
        <p:spPr>
          <a:xfrm>
            <a:off x="646835" y="3696716"/>
            <a:ext cx="5232672" cy="2248020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0744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7029" y="365125"/>
            <a:ext cx="11267875" cy="587375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Проблемы современных нейронных сетей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4800" y="952500"/>
            <a:ext cx="11605260" cy="5619749"/>
          </a:xfrm>
        </p:spPr>
        <p:txBody>
          <a:bodyPr>
            <a:normAutofit fontScale="92500" lnSpcReduction="10000"/>
          </a:bodyPr>
          <a:lstStyle/>
          <a:p>
            <a:pPr marL="447675">
              <a:tabLst>
                <a:tab pos="447675" algn="l"/>
              </a:tabLst>
            </a:pPr>
            <a:r>
              <a:rPr lang="ru-RU" sz="2400" dirty="0">
                <a:solidFill>
                  <a:schemeClr val="bg1"/>
                </a:solidFill>
              </a:rPr>
              <a:t>Использование </a:t>
            </a:r>
            <a:r>
              <a:rPr lang="en-US" sz="2400" dirty="0">
                <a:solidFill>
                  <a:schemeClr val="bg1"/>
                </a:solidFill>
              </a:rPr>
              <a:t>NAS </a:t>
            </a:r>
            <a:r>
              <a:rPr lang="ru-RU" sz="2400" dirty="0">
                <a:solidFill>
                  <a:schemeClr val="bg1"/>
                </a:solidFill>
              </a:rPr>
              <a:t>и </a:t>
            </a:r>
            <a:r>
              <a:rPr lang="en-US" sz="2400" dirty="0" err="1">
                <a:solidFill>
                  <a:schemeClr val="bg1"/>
                </a:solidFill>
              </a:rPr>
              <a:t>AutoML</a:t>
            </a:r>
            <a:endParaRPr lang="ru-RU" sz="2400" dirty="0">
              <a:solidFill>
                <a:schemeClr val="bg1"/>
              </a:solidFill>
            </a:endParaRPr>
          </a:p>
          <a:p>
            <a:pPr marL="904875" lvl="1">
              <a:tabLst>
                <a:tab pos="447675" algn="l"/>
              </a:tabLst>
            </a:pPr>
            <a:r>
              <a:rPr lang="ru-RU" sz="2000" dirty="0">
                <a:solidFill>
                  <a:schemeClr val="bg1"/>
                </a:solidFill>
              </a:rPr>
              <a:t>Оптимальность результатов зависят и ограничены опытом исследователя.</a:t>
            </a:r>
          </a:p>
          <a:p>
            <a:pPr marL="904875" lvl="1">
              <a:tabLst>
                <a:tab pos="447675" algn="l"/>
              </a:tabLst>
            </a:pPr>
            <a:r>
              <a:rPr lang="ru-RU" sz="2000" dirty="0">
                <a:solidFill>
                  <a:schemeClr val="bg1"/>
                </a:solidFill>
              </a:rPr>
              <a:t>Сегодня это рассматривается как широкая оптимизация</a:t>
            </a:r>
          </a:p>
          <a:p>
            <a:pPr marL="447675">
              <a:tabLst>
                <a:tab pos="447675" algn="l"/>
              </a:tabLst>
            </a:pPr>
            <a:r>
              <a:rPr lang="ru-RU" sz="2400" dirty="0">
                <a:solidFill>
                  <a:schemeClr val="bg1"/>
                </a:solidFill>
              </a:rPr>
              <a:t>Выбор методов регуляризации обучения и работы нейронной сети.</a:t>
            </a:r>
          </a:p>
          <a:p>
            <a:pPr marL="904875" lvl="1">
              <a:tabLst>
                <a:tab pos="447675" algn="l"/>
              </a:tabLst>
            </a:pPr>
            <a:r>
              <a:rPr lang="ru-RU" sz="2000" dirty="0">
                <a:solidFill>
                  <a:schemeClr val="bg1"/>
                </a:solidFill>
              </a:rPr>
              <a:t>Альтернативы </a:t>
            </a:r>
            <a:r>
              <a:rPr lang="ru-RU" sz="2000" dirty="0" err="1">
                <a:solidFill>
                  <a:schemeClr val="bg1"/>
                </a:solidFill>
              </a:rPr>
              <a:t>батч</a:t>
            </a:r>
            <a:r>
              <a:rPr lang="ru-RU" sz="2000" dirty="0">
                <a:solidFill>
                  <a:schemeClr val="bg1"/>
                </a:solidFill>
              </a:rPr>
              <a:t>-нормализации, другие методы регуляризации и аугментации.</a:t>
            </a:r>
            <a:endParaRPr lang="en-US" sz="2000" dirty="0">
              <a:solidFill>
                <a:schemeClr val="bg1"/>
              </a:solidFill>
            </a:endParaRPr>
          </a:p>
          <a:p>
            <a:pPr marL="447675">
              <a:tabLst>
                <a:tab pos="447675" algn="l"/>
              </a:tabLst>
            </a:pPr>
            <a:r>
              <a:rPr lang="ru-RU" sz="2400" dirty="0">
                <a:solidFill>
                  <a:schemeClr val="bg1"/>
                </a:solidFill>
              </a:rPr>
              <a:t>Оптимизация стратегий обучения глубоких нейронных сетей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endParaRPr lang="ru-RU" sz="2400" dirty="0">
              <a:solidFill>
                <a:schemeClr val="bg1"/>
              </a:solidFill>
            </a:endParaRPr>
          </a:p>
          <a:p>
            <a:pPr marL="904875" lvl="1">
              <a:tabLst>
                <a:tab pos="447675" algn="l"/>
              </a:tabLst>
            </a:pPr>
            <a:r>
              <a:rPr lang="ru-RU" sz="2000" dirty="0">
                <a:solidFill>
                  <a:schemeClr val="bg1"/>
                </a:solidFill>
              </a:rPr>
              <a:t>полу-контролируемое обучение, </a:t>
            </a:r>
            <a:r>
              <a:rPr lang="ru-RU" sz="2000" dirty="0" err="1">
                <a:solidFill>
                  <a:schemeClr val="bg1"/>
                </a:solidFill>
              </a:rPr>
              <a:t>метообучение</a:t>
            </a:r>
            <a:r>
              <a:rPr lang="ru-RU" sz="2000" dirty="0">
                <a:solidFill>
                  <a:schemeClr val="bg1"/>
                </a:solidFill>
              </a:rPr>
              <a:t> (учитель-ученик и </a:t>
            </a:r>
            <a:r>
              <a:rPr lang="ru-RU" sz="2000" dirty="0" err="1">
                <a:solidFill>
                  <a:schemeClr val="bg1"/>
                </a:solidFill>
              </a:rPr>
              <a:t>др</a:t>
            </a:r>
            <a:r>
              <a:rPr lang="ru-RU" sz="2000" dirty="0">
                <a:solidFill>
                  <a:schemeClr val="bg1"/>
                </a:solidFill>
              </a:rPr>
              <a:t>).</a:t>
            </a:r>
            <a:endParaRPr lang="en-US" sz="2000" dirty="0">
              <a:solidFill>
                <a:schemeClr val="bg1"/>
              </a:solidFill>
            </a:endParaRPr>
          </a:p>
          <a:p>
            <a:pPr marL="904875" lvl="1">
              <a:tabLst>
                <a:tab pos="447675" algn="l"/>
              </a:tabLst>
            </a:pPr>
            <a:r>
              <a:rPr lang="en-US" sz="2000" dirty="0">
                <a:solidFill>
                  <a:schemeClr val="bg1"/>
                </a:solidFill>
              </a:rPr>
              <a:t>SAM, text2img </a:t>
            </a:r>
            <a:r>
              <a:rPr lang="ru-RU" sz="2000" dirty="0">
                <a:solidFill>
                  <a:schemeClr val="bg1"/>
                </a:solidFill>
              </a:rPr>
              <a:t>или другая доп. информация</a:t>
            </a:r>
          </a:p>
          <a:p>
            <a:pPr marL="904875" lvl="1">
              <a:tabLst>
                <a:tab pos="447675" algn="l"/>
              </a:tabLst>
            </a:pPr>
            <a:r>
              <a:rPr lang="en-US" sz="2000" dirty="0">
                <a:solidFill>
                  <a:schemeClr val="bg1"/>
                </a:solidFill>
              </a:rPr>
              <a:t>few-short learning architectures </a:t>
            </a:r>
            <a:endParaRPr lang="ru-RU" sz="2000" dirty="0">
              <a:solidFill>
                <a:schemeClr val="bg1"/>
              </a:solidFill>
            </a:endParaRPr>
          </a:p>
          <a:p>
            <a:pPr marL="1362075" lvl="2">
              <a:tabLst>
                <a:tab pos="447675" algn="l"/>
              </a:tabLst>
            </a:pPr>
            <a:r>
              <a:rPr lang="ru-RU" dirty="0">
                <a:solidFill>
                  <a:schemeClr val="bg1"/>
                </a:solidFill>
              </a:rPr>
              <a:t>Распознавание неизвестных изображений по поиску релевантных признаков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из некоторого набора.</a:t>
            </a:r>
          </a:p>
          <a:p>
            <a:pPr marL="447675">
              <a:tabLst>
                <a:tab pos="447675" algn="l"/>
              </a:tabLst>
            </a:pPr>
            <a:r>
              <a:rPr lang="ru-RU" sz="2400" dirty="0">
                <a:solidFill>
                  <a:schemeClr val="bg1"/>
                </a:solidFill>
              </a:rPr>
              <a:t>Баланс </a:t>
            </a:r>
            <a:r>
              <a:rPr lang="ru-RU" sz="2400" dirty="0" err="1">
                <a:solidFill>
                  <a:schemeClr val="bg1"/>
                </a:solidFill>
              </a:rPr>
              <a:t>трансформер</a:t>
            </a:r>
            <a:r>
              <a:rPr lang="ru-RU" sz="2400" dirty="0">
                <a:solidFill>
                  <a:schemeClr val="bg1"/>
                </a:solidFill>
              </a:rPr>
              <a:t> – сверточные сети-</a:t>
            </a:r>
            <a:r>
              <a:rPr lang="ru-RU" sz="2400" dirty="0" err="1">
                <a:solidFill>
                  <a:schemeClr val="bg1"/>
                </a:solidFill>
              </a:rPr>
              <a:t>полносвязные</a:t>
            </a:r>
            <a:r>
              <a:rPr lang="ru-RU" sz="2400" dirty="0">
                <a:solidFill>
                  <a:schemeClr val="bg1"/>
                </a:solidFill>
              </a:rPr>
              <a:t> блоки. </a:t>
            </a:r>
            <a:endParaRPr lang="en-US" sz="2400" dirty="0">
              <a:solidFill>
                <a:schemeClr val="bg1"/>
              </a:solidFill>
            </a:endParaRPr>
          </a:p>
          <a:p>
            <a:pPr marL="447675">
              <a:tabLst>
                <a:tab pos="447675" algn="l"/>
              </a:tabLst>
            </a:pPr>
            <a:r>
              <a:rPr lang="ru-RU" sz="2400" dirty="0">
                <a:solidFill>
                  <a:schemeClr val="bg1"/>
                </a:solidFill>
              </a:rPr>
              <a:t>Генеративные подходы </a:t>
            </a:r>
            <a:r>
              <a:rPr lang="en-US" sz="2400" dirty="0">
                <a:solidFill>
                  <a:schemeClr val="bg1"/>
                </a:solidFill>
              </a:rPr>
              <a:t>(VAE, GAN, Diffusion </a:t>
            </a:r>
            <a:r>
              <a:rPr lang="ru-RU" sz="2400" dirty="0">
                <a:solidFill>
                  <a:schemeClr val="bg1"/>
                </a:solidFill>
              </a:rPr>
              <a:t>и другие) как основа решения любых задач</a:t>
            </a:r>
            <a:endParaRPr lang="en-US" sz="2400" dirty="0">
              <a:solidFill>
                <a:schemeClr val="bg1"/>
              </a:solidFill>
            </a:endParaRPr>
          </a:p>
          <a:p>
            <a:pPr marL="447675">
              <a:tabLst>
                <a:tab pos="447675" algn="l"/>
              </a:tabLst>
            </a:pPr>
            <a:r>
              <a:rPr lang="ru-RU" sz="2400" dirty="0">
                <a:solidFill>
                  <a:schemeClr val="bg1"/>
                </a:solidFill>
              </a:rPr>
              <a:t>Качество набора данных.</a:t>
            </a:r>
          </a:p>
          <a:p>
            <a:pPr marL="904875" lvl="1">
              <a:tabLst>
                <a:tab pos="447675" algn="l"/>
              </a:tabLst>
            </a:pPr>
            <a:r>
              <a:rPr lang="ru-RU" sz="2000" dirty="0">
                <a:solidFill>
                  <a:schemeClr val="bg1"/>
                </a:solidFill>
              </a:rPr>
              <a:t>Баланс классов и качество разметки</a:t>
            </a:r>
          </a:p>
          <a:p>
            <a:pPr marL="447675">
              <a:tabLst>
                <a:tab pos="447675" algn="l"/>
              </a:tabLst>
            </a:pPr>
            <a:r>
              <a:rPr lang="ru-RU" sz="2400" dirty="0">
                <a:solidFill>
                  <a:schemeClr val="bg1"/>
                </a:solidFill>
              </a:rPr>
              <a:t>Доверенный ИИ : надежность, интерпретируемость, защищенность, этичность\</a:t>
            </a:r>
            <a:r>
              <a:rPr lang="ru-RU" sz="2400" dirty="0" err="1">
                <a:solidFill>
                  <a:schemeClr val="bg1"/>
                </a:solidFill>
              </a:rPr>
              <a:t>легал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  <a:p>
            <a:pPr marL="904875" lvl="1">
              <a:tabLst>
                <a:tab pos="447675" algn="l"/>
              </a:tabLst>
            </a:pPr>
            <a:r>
              <a:rPr lang="ru-RU" sz="2000" dirty="0">
                <a:solidFill>
                  <a:schemeClr val="bg1"/>
                </a:solidFill>
              </a:rPr>
              <a:t>Еще переход в концепцию вертикальный ИИ (</a:t>
            </a:r>
            <a:r>
              <a:rPr lang="ru-RU" sz="2000" dirty="0" err="1">
                <a:solidFill>
                  <a:schemeClr val="bg1"/>
                </a:solidFill>
              </a:rPr>
              <a:t>пайплайн</a:t>
            </a:r>
            <a:r>
              <a:rPr lang="ru-RU" sz="2000" dirty="0">
                <a:solidFill>
                  <a:schemeClr val="bg1"/>
                </a:solidFill>
              </a:rPr>
              <a:t> под домен)</a:t>
            </a:r>
          </a:p>
          <a:p>
            <a:pPr marL="904875" lvl="1">
              <a:tabLst>
                <a:tab pos="447675" algn="l"/>
              </a:tabLst>
            </a:pP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333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0557" y="365125"/>
            <a:ext cx="11467103" cy="984704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+mn-lt"/>
              </a:rPr>
              <a:t>Автопоиск архитектур.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7150" y="1132114"/>
            <a:ext cx="11700510" cy="545918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000" dirty="0" err="1">
                <a:solidFill>
                  <a:schemeClr val="bg1"/>
                </a:solidFill>
              </a:rPr>
              <a:t>Neural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Architecture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Search</a:t>
            </a:r>
            <a:r>
              <a:rPr lang="ru-RU" sz="2000" dirty="0">
                <a:solidFill>
                  <a:schemeClr val="bg1"/>
                </a:solidFill>
              </a:rPr>
              <a:t> (NAS). 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000" dirty="0">
                <a:solidFill>
                  <a:schemeClr val="bg1"/>
                </a:solidFill>
              </a:rPr>
              <a:t>Термин </a:t>
            </a:r>
            <a:r>
              <a:rPr lang="ru-RU" sz="2000" dirty="0" err="1">
                <a:solidFill>
                  <a:schemeClr val="bg1"/>
                </a:solidFill>
              </a:rPr>
              <a:t>AutoML</a:t>
            </a:r>
            <a:r>
              <a:rPr lang="ru-RU" sz="2000" dirty="0">
                <a:solidFill>
                  <a:schemeClr val="bg1"/>
                </a:solidFill>
              </a:rPr>
              <a:t> - автоматический поиск архитектур, включает, но не ограничен методами NAS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000" dirty="0">
                <a:solidFill>
                  <a:schemeClr val="bg1"/>
                </a:solidFill>
              </a:rPr>
              <a:t>Методы NAS подразумевают три составляющие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ru-RU" sz="2000" dirty="0">
                <a:solidFill>
                  <a:schemeClr val="bg1"/>
                </a:solidFill>
              </a:rPr>
              <a:t>Пространство поиска (</a:t>
            </a:r>
            <a:r>
              <a:rPr lang="ru-RU" sz="2000" dirty="0" err="1">
                <a:solidFill>
                  <a:schemeClr val="bg1"/>
                </a:solidFill>
              </a:rPr>
              <a:t>Search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Space</a:t>
            </a:r>
            <a:r>
              <a:rPr lang="ru-RU" sz="2000" dirty="0">
                <a:solidFill>
                  <a:schemeClr val="bg1"/>
                </a:solidFill>
              </a:rPr>
              <a:t>)</a:t>
            </a:r>
            <a:r>
              <a:rPr lang="en-US" sz="2000" dirty="0">
                <a:solidFill>
                  <a:schemeClr val="bg1"/>
                </a:solidFill>
              </a:rPr>
              <a:t> - </a:t>
            </a:r>
            <a:r>
              <a:rPr lang="ru-RU" sz="2000" dirty="0">
                <a:solidFill>
                  <a:schemeClr val="bg1"/>
                </a:solidFill>
              </a:rPr>
              <a:t>по каким блокам, по каким видам сверток, функций активации, методом регуляризации искать.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ru-RU" sz="2000" dirty="0">
                <a:solidFill>
                  <a:schemeClr val="bg1"/>
                </a:solidFill>
              </a:rPr>
              <a:t>Стратегия поиска (</a:t>
            </a:r>
            <a:r>
              <a:rPr lang="ru-RU" sz="2000" dirty="0" err="1">
                <a:solidFill>
                  <a:schemeClr val="bg1"/>
                </a:solidFill>
              </a:rPr>
              <a:t>Search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Strategy</a:t>
            </a:r>
            <a:r>
              <a:rPr lang="ru-RU" sz="2000" dirty="0">
                <a:solidFill>
                  <a:schemeClr val="bg1"/>
                </a:solidFill>
              </a:rPr>
              <a:t>) – то как искать, как отбросить ненужное. 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ru-RU" sz="2000" dirty="0">
                <a:solidFill>
                  <a:schemeClr val="bg1"/>
                </a:solidFill>
              </a:rPr>
              <a:t>Оценка качества модели (</a:t>
            </a:r>
            <a:r>
              <a:rPr lang="ru-RU" sz="2000" dirty="0" err="1">
                <a:solidFill>
                  <a:schemeClr val="bg1"/>
                </a:solidFill>
              </a:rPr>
              <a:t>Performance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Estimation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Strategy</a:t>
            </a:r>
            <a:r>
              <a:rPr lang="en-US" sz="2000" dirty="0">
                <a:solidFill>
                  <a:schemeClr val="bg1"/>
                </a:solidFill>
              </a:rPr>
              <a:t> or Candidate Evaluation Method</a:t>
            </a:r>
            <a:r>
              <a:rPr lang="ru-RU" sz="2000" dirty="0">
                <a:solidFill>
                  <a:schemeClr val="bg1"/>
                </a:solidFill>
              </a:rPr>
              <a:t>) – например, точность и вычислительная сложность и напр. на неполных данных. 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endParaRPr lang="ru-RU" sz="2000" dirty="0">
              <a:solidFill>
                <a:schemeClr val="bg1"/>
              </a:solidFill>
            </a:endParaRPr>
          </a:p>
          <a:p>
            <a:pPr marL="266700" lvl="1">
              <a:lnSpc>
                <a:spcPct val="100000"/>
              </a:lnSpc>
              <a:spcBef>
                <a:spcPts val="600"/>
              </a:spcBef>
            </a:pPr>
            <a:r>
              <a:rPr lang="ru-RU" sz="2000" dirty="0">
                <a:solidFill>
                  <a:schemeClr val="bg1"/>
                </a:solidFill>
              </a:rPr>
              <a:t>Самый большой недостаток </a:t>
            </a:r>
            <a:r>
              <a:rPr lang="en-US" sz="2000" dirty="0">
                <a:solidFill>
                  <a:schemeClr val="bg1"/>
                </a:solidFill>
              </a:rPr>
              <a:t>NAS – </a:t>
            </a:r>
            <a:r>
              <a:rPr lang="ru-RU" sz="2000" dirty="0">
                <a:solidFill>
                  <a:schemeClr val="bg1"/>
                </a:solidFill>
              </a:rPr>
              <a:t>результат зависит от исследователя. </a:t>
            </a:r>
          </a:p>
          <a:p>
            <a:pPr marL="723900" lvl="2">
              <a:lnSpc>
                <a:spcPct val="100000"/>
              </a:lnSpc>
              <a:spcBef>
                <a:spcPts val="600"/>
              </a:spcBef>
            </a:pPr>
            <a:r>
              <a:rPr lang="ru-RU" dirty="0">
                <a:solidFill>
                  <a:schemeClr val="bg1"/>
                </a:solidFill>
              </a:rPr>
              <a:t>На практике </a:t>
            </a:r>
            <a:r>
              <a:rPr lang="en-US" dirty="0">
                <a:solidFill>
                  <a:schemeClr val="bg1"/>
                </a:solidFill>
              </a:rPr>
              <a:t>NAS </a:t>
            </a:r>
            <a:r>
              <a:rPr lang="ru-RU" dirty="0">
                <a:solidFill>
                  <a:schemeClr val="bg1"/>
                </a:solidFill>
              </a:rPr>
              <a:t>используют для широкого тюнинга. </a:t>
            </a:r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55575" y="4633663"/>
            <a:ext cx="8759825" cy="45930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625" y="5425362"/>
            <a:ext cx="3972560" cy="12767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842292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5297" y="138500"/>
            <a:ext cx="11119503" cy="852813"/>
          </a:xfr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 err="1">
                <a:solidFill>
                  <a:schemeClr val="bg1"/>
                </a:solidFill>
              </a:rPr>
              <a:t>EfficientNet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ru-RU" sz="4800" b="1" dirty="0">
                <a:solidFill>
                  <a:schemeClr val="bg1"/>
                </a:solidFill>
              </a:rPr>
              <a:t> - апогей </a:t>
            </a:r>
            <a:r>
              <a:rPr lang="en-US" sz="4800" b="1" dirty="0">
                <a:solidFill>
                  <a:schemeClr val="bg1"/>
                </a:solidFill>
              </a:rPr>
              <a:t>NAS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98301" y="1011576"/>
            <a:ext cx="8512613" cy="5657138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chemeClr val="bg1"/>
                </a:solidFill>
              </a:rPr>
              <a:t>Архитектура </a:t>
            </a:r>
            <a:r>
              <a:rPr lang="en-US" sz="2400" b="1" dirty="0" err="1">
                <a:solidFill>
                  <a:schemeClr val="bg1"/>
                </a:solidFill>
              </a:rPr>
              <a:t>EfficientNet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altLang="ru-RU" sz="2400" dirty="0">
                <a:solidFill>
                  <a:schemeClr val="bg1"/>
                </a:solidFill>
              </a:rPr>
              <a:t>получена методами автопоиска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chemeClr val="bg1"/>
                </a:solidFill>
              </a:rPr>
              <a:t>использование блоков </a:t>
            </a:r>
            <a:r>
              <a:rPr lang="ru-RU" altLang="ru-RU" dirty="0" err="1">
                <a:solidFill>
                  <a:schemeClr val="bg1"/>
                </a:solidFill>
              </a:rPr>
              <a:t>MobileNet</a:t>
            </a:r>
            <a:r>
              <a:rPr lang="ru-RU" altLang="ru-RU" dirty="0">
                <a:solidFill>
                  <a:schemeClr val="bg1"/>
                </a:solidFill>
              </a:rPr>
              <a:t> V3 (MB</a:t>
            </a:r>
            <a:r>
              <a:rPr lang="en-US" altLang="ru-RU" dirty="0">
                <a:solidFill>
                  <a:schemeClr val="bg1"/>
                </a:solidFill>
              </a:rPr>
              <a:t>Conv6</a:t>
            </a:r>
            <a:r>
              <a:rPr lang="ru-RU" altLang="ru-RU" dirty="0">
                <a:solidFill>
                  <a:schemeClr val="bg1"/>
                </a:solidFill>
              </a:rPr>
              <a:t>).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400" b="1" dirty="0">
                <a:solidFill>
                  <a:schemeClr val="bg1"/>
                </a:solidFill>
              </a:rPr>
              <a:t>Общая структура сети фиксировалась</a:t>
            </a:r>
            <a:r>
              <a:rPr lang="en-US" altLang="ru-RU" sz="2400" b="1" dirty="0">
                <a:solidFill>
                  <a:schemeClr val="bg1"/>
                </a:solidFill>
              </a:rPr>
              <a:t> </a:t>
            </a:r>
            <a:r>
              <a:rPr lang="ru-RU" altLang="ru-RU" sz="2400" b="1" dirty="0">
                <a:solidFill>
                  <a:schemeClr val="bg1"/>
                </a:solidFill>
              </a:rPr>
              <a:t>в виде </a:t>
            </a:r>
            <a:r>
              <a:rPr lang="en-US" altLang="ru-RU" sz="2400" b="1" dirty="0" err="1">
                <a:solidFill>
                  <a:schemeClr val="bg1"/>
                </a:solidFill>
              </a:rPr>
              <a:t>ResNet</a:t>
            </a:r>
            <a:r>
              <a:rPr lang="ru-RU" altLang="ru-RU" sz="2400" b="1" dirty="0">
                <a:solidFill>
                  <a:schemeClr val="bg1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chemeClr val="bg1"/>
                </a:solidFill>
              </a:rPr>
              <a:t>Оптимизировались: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1600" b="1" dirty="0" err="1">
                <a:solidFill>
                  <a:schemeClr val="bg1"/>
                </a:solidFill>
              </a:rPr>
              <a:t>Network</a:t>
            </a:r>
            <a:r>
              <a:rPr lang="ru-RU" altLang="ru-RU" sz="1600" b="1" dirty="0">
                <a:solidFill>
                  <a:schemeClr val="bg1"/>
                </a:solidFill>
              </a:rPr>
              <a:t> </a:t>
            </a:r>
            <a:r>
              <a:rPr lang="ru-RU" altLang="ru-RU" sz="1600" b="1" dirty="0" err="1">
                <a:solidFill>
                  <a:schemeClr val="bg1"/>
                </a:solidFill>
              </a:rPr>
              <a:t>width</a:t>
            </a:r>
            <a:r>
              <a:rPr lang="ru-RU" altLang="ru-RU" sz="1600" dirty="0">
                <a:solidFill>
                  <a:schemeClr val="bg1"/>
                </a:solidFill>
              </a:rPr>
              <a:t>,𝐶∼𝛼:  - число каналов в свертках.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1600" b="1" dirty="0" err="1">
                <a:solidFill>
                  <a:schemeClr val="bg1"/>
                </a:solidFill>
              </a:rPr>
              <a:t>Network</a:t>
            </a:r>
            <a:r>
              <a:rPr lang="ru-RU" altLang="ru-RU" sz="1600" b="1" dirty="0">
                <a:solidFill>
                  <a:schemeClr val="bg1"/>
                </a:solidFill>
              </a:rPr>
              <a:t> </a:t>
            </a:r>
            <a:r>
              <a:rPr lang="ru-RU" altLang="ru-RU" sz="1600" b="1" dirty="0" err="1">
                <a:solidFill>
                  <a:schemeClr val="bg1"/>
                </a:solidFill>
              </a:rPr>
              <a:t>depth</a:t>
            </a:r>
            <a:r>
              <a:rPr lang="ru-RU" altLang="ru-RU" sz="1600" dirty="0">
                <a:solidFill>
                  <a:schemeClr val="bg1"/>
                </a:solidFill>
              </a:rPr>
              <a:t>, 𝐿∼𝛽: </a:t>
            </a:r>
            <a:r>
              <a:rPr lang="ru-RU" altLang="ru-RU" sz="1600" b="1" dirty="0">
                <a:solidFill>
                  <a:schemeClr val="bg1"/>
                </a:solidFill>
              </a:rPr>
              <a:t>число слоев в </a:t>
            </a:r>
            <a:r>
              <a:rPr lang="ru-RU" altLang="ru-RU" sz="1600" b="1" dirty="0" err="1">
                <a:solidFill>
                  <a:schemeClr val="bg1"/>
                </a:solidFill>
              </a:rPr>
              <a:t>блоке</a:t>
            </a:r>
            <a:r>
              <a:rPr lang="ru-RU" altLang="ru-RU" sz="1600" dirty="0" err="1">
                <a:solidFill>
                  <a:schemeClr val="bg1"/>
                </a:solidFill>
              </a:rPr>
              <a:t>.То</a:t>
            </a:r>
            <a:r>
              <a:rPr lang="en-US" altLang="ru-RU" sz="1600" dirty="0">
                <a:solidFill>
                  <a:schemeClr val="bg1"/>
                </a:solidFill>
              </a:rPr>
              <a:t> </a:t>
            </a:r>
            <a:r>
              <a:rPr lang="ru-RU" altLang="ru-RU" sz="1600" dirty="0">
                <a:solidFill>
                  <a:schemeClr val="bg1"/>
                </a:solidFill>
              </a:rPr>
              <a:t>есть число блоков остается прежним, но каждый блок может быть разной глубины.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1600" b="1" dirty="0" err="1">
                <a:solidFill>
                  <a:schemeClr val="bg1"/>
                </a:solidFill>
              </a:rPr>
              <a:t>Input</a:t>
            </a:r>
            <a:r>
              <a:rPr lang="ru-RU" altLang="ru-RU" sz="1600" b="1" dirty="0">
                <a:solidFill>
                  <a:schemeClr val="bg1"/>
                </a:solidFill>
              </a:rPr>
              <a:t> </a:t>
            </a:r>
            <a:r>
              <a:rPr lang="ru-RU" altLang="ru-RU" sz="1600" b="1" dirty="0" err="1">
                <a:solidFill>
                  <a:schemeClr val="bg1"/>
                </a:solidFill>
              </a:rPr>
              <a:t>resolution</a:t>
            </a:r>
            <a:r>
              <a:rPr lang="ru-RU" altLang="ru-RU" sz="1600" b="1" dirty="0">
                <a:solidFill>
                  <a:schemeClr val="bg1"/>
                </a:solidFill>
              </a:rPr>
              <a:t> </a:t>
            </a:r>
            <a:r>
              <a:rPr lang="ru-RU" altLang="ru-RU" sz="1600" dirty="0">
                <a:solidFill>
                  <a:schemeClr val="bg1"/>
                </a:solidFill>
              </a:rPr>
              <a:t>𝐻×𝑊,∼𝛾  - размер к которому приводится входное изображение.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1400" dirty="0">
                <a:solidFill>
                  <a:schemeClr val="bg1"/>
                </a:solidFill>
              </a:rPr>
              <a:t>Обычно размер 224×224 , но чем больше, тем больше параметров и тем выше может быть точность, но тем больше должно быть слоев (рецептивное поле).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12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72625" y="695396"/>
            <a:ext cx="1613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MB</a:t>
            </a: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Conv6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Блок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25" y="1074564"/>
            <a:ext cx="2487328" cy="4452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/>
          <p:cNvSpPr/>
          <p:nvPr/>
        </p:nvSpPr>
        <p:spPr>
          <a:xfrm>
            <a:off x="298301" y="1074564"/>
            <a:ext cx="7794566" cy="72859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934675" y="2632270"/>
            <a:ext cx="92525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Блок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2" descr="ResNet | PyTorch">
            <a:extLst>
              <a:ext uri="{FF2B5EF4-FFF2-40B4-BE49-F238E27FC236}">
                <a16:creationId xmlns:a16="http://schemas.microsoft.com/office/drawing/2014/main" id="{8726ACAF-0DF9-EBA2-510E-69AB6F0F91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24"/>
          <a:stretch/>
        </p:blipFill>
        <p:spPr bwMode="auto">
          <a:xfrm>
            <a:off x="1220085" y="3525865"/>
            <a:ext cx="8017660" cy="327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963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Оптимизация стратегии обучения</a:t>
            </a:r>
            <a:endParaRPr lang="ru-RU" sz="4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75573" y="873125"/>
                <a:ext cx="11538602" cy="3719423"/>
              </a:xfrm>
            </p:spPr>
            <p:txBody>
              <a:bodyPr>
                <a:normAutofit/>
              </a:bodyPr>
              <a:lstStyle/>
              <a:p>
                <a:pPr marL="228600"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dirty="0" err="1">
                    <a:solidFill>
                      <a:schemeClr val="bg1"/>
                    </a:solidFill>
                  </a:rPr>
                  <a:t>Сross-data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altLang="ru-RU" sz="2200" dirty="0" err="1">
                    <a:solidFill>
                      <a:schemeClr val="bg1"/>
                    </a:solidFill>
                  </a:rPr>
                  <a:t>агументация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 – метки данных и изображения комбинируются</a:t>
                </a:r>
              </a:p>
              <a:p>
                <a:pPr marL="457200" lvl="1" indent="0" algn="ct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ru-RU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ru-RU" altLang="ru-RU" sz="2000" dirty="0">
                        <a:solidFill>
                          <a:schemeClr val="bg1"/>
                        </a:solidFill>
                      </a:rPr>
                      <m:t>𝜆</m:t>
                    </m:r>
                    <m:r>
                      <m:rPr>
                        <m:nor/>
                      </m:rPr>
                      <a:rPr lang="ru-RU" altLang="ru-RU" sz="2000" dirty="0">
                        <a:solidFill>
                          <a:schemeClr val="bg1"/>
                        </a:solidFill>
                      </a:rPr>
                      <m:t>,</m:t>
                    </m:r>
                    <m:sSub>
                      <m:sSubPr>
                        <m:ctrl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ru-RU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ru-RU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altLang="ru-RU" sz="2000" dirty="0">
                    <a:solidFill>
                      <a:schemeClr val="bg1"/>
                    </a:solidFill>
                  </a:rPr>
                  <a:t>,    и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altLang="ru-RU" sz="20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ru-RU" alt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sSub>
                      <m:sSubPr>
                        <m:ctrl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altLang="ru-RU" sz="2000" dirty="0">
                    <a:solidFill>
                      <a:schemeClr val="bg1"/>
                    </a:solidFill>
                  </a:rPr>
                  <a:t>, 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742950" lvl="1" indent="-285750"/>
                <a:r>
                  <a:rPr lang="ru-RU" sz="2200" dirty="0" err="1">
                    <a:solidFill>
                      <a:schemeClr val="bg1"/>
                    </a:solidFill>
                  </a:rPr>
                  <a:t>MixUp</a:t>
                </a:r>
                <a:r>
                  <a:rPr lang="ru-RU" sz="2200" dirty="0">
                    <a:solidFill>
                      <a:schemeClr val="bg1"/>
                    </a:solidFill>
                  </a:rPr>
                  <a:t> - наложение изображений и сложение меток в соответствующих прозрачности пропорциях </a:t>
                </a:r>
              </a:p>
              <a:p>
                <a:pPr marL="742950" lvl="1" indent="-285750"/>
                <a:r>
                  <a:rPr lang="ru-RU" sz="2200" dirty="0" err="1">
                    <a:solidFill>
                      <a:schemeClr val="bg1"/>
                    </a:solidFill>
                  </a:rPr>
                  <a:t>CutMix</a:t>
                </a:r>
                <a:r>
                  <a:rPr lang="ru-RU" sz="2200" dirty="0">
                    <a:solidFill>
                      <a:schemeClr val="bg1"/>
                    </a:solidFill>
                  </a:rPr>
                  <a:t> - вставка частей изображений и  и сложение меток в соответствующих площади пропорциях. 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marL="742950" lvl="1" indent="-285750"/>
                <a:r>
                  <a:rPr lang="en-US" sz="2200" dirty="0" err="1">
                    <a:solidFill>
                      <a:schemeClr val="bg1"/>
                    </a:solidFill>
                  </a:rPr>
                  <a:t>AugMix</a:t>
                </a:r>
                <a:r>
                  <a:rPr lang="en-US" sz="2200" dirty="0">
                    <a:solidFill>
                      <a:schemeClr val="bg1"/>
                    </a:solidFill>
                  </a:rPr>
                  <a:t> – </a:t>
                </a:r>
                <a:r>
                  <a:rPr lang="ru-RU" sz="2200" dirty="0">
                    <a:solidFill>
                      <a:schemeClr val="bg1"/>
                    </a:solidFill>
                  </a:rPr>
                  <a:t>сложение разных видов аугментации с весами. + изменить метки</a:t>
                </a:r>
              </a:p>
              <a:p>
                <a:pPr marL="788988" lvl="2" indent="-331788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</a:rPr>
                  <a:t>Обучение с добавлением шумов к меткам (</a:t>
                </a:r>
                <a:r>
                  <a:rPr lang="en-US" altLang="ru-RU" sz="2200" dirty="0">
                    <a:solidFill>
                      <a:schemeClr val="bg1"/>
                    </a:solidFill>
                  </a:rPr>
                  <a:t>soft, smooth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ru-RU" sz="2200" dirty="0">
                    <a:solidFill>
                      <a:schemeClr val="bg1"/>
                    </a:solidFill>
                  </a:rPr>
                  <a:t>labels);    </a:t>
                </a:r>
                <a:endParaRPr lang="ru-RU" altLang="ru-RU" sz="2200" dirty="0">
                  <a:solidFill>
                    <a:schemeClr val="bg1"/>
                  </a:solidFill>
                </a:endParaRPr>
              </a:p>
              <a:p>
                <a:pPr marL="788988" lvl="2" indent="-331788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dirty="0" err="1">
                    <a:solidFill>
                      <a:schemeClr val="bg1"/>
                    </a:solidFill>
                  </a:rPr>
                  <a:t>Temperature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altLang="ru-RU" sz="2200" dirty="0" err="1">
                    <a:solidFill>
                      <a:schemeClr val="bg1"/>
                    </a:solidFill>
                  </a:rPr>
                  <a:t>learning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: детерминированное сглаживание </a:t>
                </a:r>
                <a14:m>
                  <m:oMath xmlns:m="http://schemas.openxmlformats.org/officeDocument/2006/math"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𝑠𝑜𝑓𝑡𝑚𝑎</m:t>
                    </m:r>
                    <m:r>
                      <a:rPr lang="en-US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ru-RU" altLang="ru-RU" sz="2200" i="1" dirty="0">
                    <a:solidFill>
                      <a:schemeClr val="bg1"/>
                    </a:solidFill>
                  </a:rPr>
                  <a:t> 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для </a:t>
                </a:r>
                <a:r>
                  <a:rPr lang="en-US" altLang="ru-RU" sz="2200" dirty="0">
                    <a:solidFill>
                      <a:schemeClr val="bg1"/>
                    </a:solidFill>
                  </a:rPr>
                  <a:t>O</a:t>
                </a:r>
                <a:r>
                  <a:rPr lang="ru-RU" altLang="ru-RU" sz="2200" dirty="0" err="1">
                    <a:solidFill>
                      <a:schemeClr val="bg1"/>
                    </a:solidFill>
                  </a:rPr>
                  <a:t>ne</a:t>
                </a:r>
                <a:r>
                  <a:rPr lang="en-US" alt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altLang="ru-RU" sz="2200" dirty="0" err="1">
                    <a:solidFill>
                      <a:schemeClr val="bg1"/>
                    </a:solidFill>
                  </a:rPr>
                  <a:t>Ho</a:t>
                </a:r>
                <a:r>
                  <a:rPr lang="en-US" altLang="ru-RU" sz="2200" dirty="0">
                    <a:solidFill>
                      <a:schemeClr val="bg1"/>
                    </a:solidFill>
                  </a:rPr>
                  <a:t>t encoding</a:t>
                </a:r>
                <a:endParaRPr lang="ru-RU" altLang="ru-RU" sz="2200" dirty="0">
                  <a:solidFill>
                    <a:schemeClr val="bg1"/>
                  </a:solidFill>
                </a:endParaRPr>
              </a:p>
              <a:p>
                <a:pPr marL="788988" lvl="2" indent="-331788" algn="ct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𝑠𝑜𝑓𝑡𝑚𝑎𝑥</m:t>
                        </m:r>
                      </m:e>
                      <m:sub>
                        <m: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  <m:d>
                      <m:dPr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altLang="ru-RU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altLang="ru-RU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altLang="ru-RU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ru-RU" altLang="ru-RU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 altLang="ru-RU" sz="22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ru-RU" altLang="ru-RU" sz="2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lin"/>
                                    <m:ctrlPr>
                                      <a:rPr lang="ru-RU" altLang="ru-RU" sz="2200" i="1" dirty="0" err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ru-RU" sz="2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altLang="ru-RU" sz="2200" i="1" dirty="0" err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ru-RU" sz="2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ru-RU" altLang="ru-RU" sz="2200" i="1" dirty="0" err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ru-RU" altLang="ru-RU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ru-RU" altLang="ru-RU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∑</m:t>
                            </m:r>
                            <m:r>
                              <m:rPr>
                                <m:sty m:val="p"/>
                              </m:rPr>
                              <a:rPr lang="ru-RU" altLang="ru-RU" sz="22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ru-RU" altLang="ru-RU" sz="2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lin"/>
                                    <m:ctrlPr>
                                      <a:rPr lang="ru-RU" altLang="ru-RU" sz="2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ru-RU" sz="2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altLang="ru-RU" sz="2200" i="1" dirty="0" err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ru-RU" altLang="ru-RU" sz="2200" i="1" dirty="0" err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ru-RU" altLang="ru-RU" sz="2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den>
                    </m:f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</a:rPr>
                  <a:t>𝜏∈(0,1]</a:t>
                </a:r>
              </a:p>
              <a:p>
                <a:pPr marL="742950" lvl="1" indent="-285750"/>
                <a:endParaRPr lang="ru-RU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5573" y="873125"/>
                <a:ext cx="11538602" cy="3719423"/>
              </a:xfrm>
              <a:blipFill>
                <a:blip r:embed="rId2"/>
                <a:stretch>
                  <a:fillRect l="-549" t="-1020" b="-156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AutoShape 4" descr="PDF] AugMix: A Simple Data Processing Method to Improve Robustness and  Uncertainty | Semantic Schola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460375" y="937963"/>
            <a:ext cx="9302750" cy="727324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76" y="4592548"/>
            <a:ext cx="11797247" cy="18269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graphicFrame>
        <p:nvGraphicFramePr>
          <p:cNvPr id="7" name="Таблица 6"/>
          <p:cNvGraphicFramePr>
            <a:graphicFrameLocks noGrp="1"/>
          </p:cNvGraphicFramePr>
          <p:nvPr/>
        </p:nvGraphicFramePr>
        <p:xfrm>
          <a:off x="8743967" y="433705"/>
          <a:ext cx="31724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115">
                  <a:extLst>
                    <a:ext uri="{9D8B030D-6E8A-4147-A177-3AD203B41FA5}">
                      <a16:colId xmlns:a16="http://schemas.microsoft.com/office/drawing/2014/main" val="1551210811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50668581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2778140518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1169699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419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8350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Оптимизация стратегии обучения</a:t>
            </a:r>
            <a:endParaRPr lang="ru-RU" sz="4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75573" y="873125"/>
                <a:ext cx="11538602" cy="3719423"/>
              </a:xfrm>
            </p:spPr>
            <p:txBody>
              <a:bodyPr>
                <a:normAutofit/>
              </a:bodyPr>
              <a:lstStyle/>
              <a:p>
                <a:pPr marL="228600"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dirty="0" err="1">
                    <a:solidFill>
                      <a:schemeClr val="bg1"/>
                    </a:solidFill>
                  </a:rPr>
                  <a:t>Сross-data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altLang="ru-RU" sz="2200" dirty="0" err="1">
                    <a:solidFill>
                      <a:schemeClr val="bg1"/>
                    </a:solidFill>
                  </a:rPr>
                  <a:t>агументация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 – метки данных и изображения комбинируются</a:t>
                </a:r>
              </a:p>
              <a:p>
                <a:pPr marL="457200" lvl="1" indent="0" algn="ct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ru-RU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ru-RU" altLang="ru-RU" sz="2000" dirty="0">
                        <a:solidFill>
                          <a:schemeClr val="bg1"/>
                        </a:solidFill>
                      </a:rPr>
                      <m:t>𝜆</m:t>
                    </m:r>
                    <m:r>
                      <m:rPr>
                        <m:nor/>
                      </m:rPr>
                      <a:rPr lang="ru-RU" altLang="ru-RU" sz="2000" dirty="0">
                        <a:solidFill>
                          <a:schemeClr val="bg1"/>
                        </a:solidFill>
                      </a:rPr>
                      <m:t>,</m:t>
                    </m:r>
                    <m:sSub>
                      <m:sSubPr>
                        <m:ctrl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ru-RU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ru-RU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altLang="ru-RU" sz="2000" dirty="0">
                    <a:solidFill>
                      <a:schemeClr val="bg1"/>
                    </a:solidFill>
                  </a:rPr>
                  <a:t>,    и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altLang="ru-RU" sz="20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ru-RU" alt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sSub>
                      <m:sSubPr>
                        <m:ctrl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altLang="ru-RU" sz="2000" dirty="0">
                    <a:solidFill>
                      <a:schemeClr val="bg1"/>
                    </a:solidFill>
                  </a:rPr>
                  <a:t>, 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742950" lvl="1" indent="-285750"/>
                <a:endParaRPr lang="ru-RU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5573" y="873125"/>
                <a:ext cx="11538602" cy="3719423"/>
              </a:xfrm>
              <a:blipFill>
                <a:blip r:embed="rId2"/>
                <a:stretch>
                  <a:fillRect l="-581" t="-11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AutoShape 4" descr="PDF] AugMix: A Simple Data Processing Method to Improve Robustness and  Uncertainty | Semantic Schola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460375" y="937963"/>
            <a:ext cx="9302750" cy="727324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76" y="4592548"/>
            <a:ext cx="11797247" cy="18269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graphicFrame>
        <p:nvGraphicFramePr>
          <p:cNvPr id="7" name="Таблица 6"/>
          <p:cNvGraphicFramePr>
            <a:graphicFrameLocks noGrp="1"/>
          </p:cNvGraphicFramePr>
          <p:nvPr/>
        </p:nvGraphicFramePr>
        <p:xfrm>
          <a:off x="644905" y="2392052"/>
          <a:ext cx="31724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115">
                  <a:extLst>
                    <a:ext uri="{9D8B030D-6E8A-4147-A177-3AD203B41FA5}">
                      <a16:colId xmlns:a16="http://schemas.microsoft.com/office/drawing/2014/main" val="1551210811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50668581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2778140518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1169699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419828"/>
                  </a:ext>
                </a:extLst>
              </a:tr>
            </a:tbl>
          </a:graphicData>
        </a:graphic>
      </p:graphicFrame>
      <p:graphicFrame>
        <p:nvGraphicFramePr>
          <p:cNvPr id="10" name="Таблица 9"/>
          <p:cNvGraphicFramePr>
            <a:graphicFrameLocks noGrp="1"/>
          </p:cNvGraphicFramePr>
          <p:nvPr/>
        </p:nvGraphicFramePr>
        <p:xfrm>
          <a:off x="644905" y="2772055"/>
          <a:ext cx="31724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115">
                  <a:extLst>
                    <a:ext uri="{9D8B030D-6E8A-4147-A177-3AD203B41FA5}">
                      <a16:colId xmlns:a16="http://schemas.microsoft.com/office/drawing/2014/main" val="1551210811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50668581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2778140518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1169699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419828"/>
                  </a:ext>
                </a:extLst>
              </a:tr>
            </a:tbl>
          </a:graphicData>
        </a:graphic>
      </p:graphicFrame>
      <p:graphicFrame>
        <p:nvGraphicFramePr>
          <p:cNvPr id="11" name="Таблица 10"/>
          <p:cNvGraphicFramePr>
            <a:graphicFrameLocks noGrp="1"/>
          </p:cNvGraphicFramePr>
          <p:nvPr/>
        </p:nvGraphicFramePr>
        <p:xfrm>
          <a:off x="644905" y="3152058"/>
          <a:ext cx="31724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115">
                  <a:extLst>
                    <a:ext uri="{9D8B030D-6E8A-4147-A177-3AD203B41FA5}">
                      <a16:colId xmlns:a16="http://schemas.microsoft.com/office/drawing/2014/main" val="1551210811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50668581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2778140518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1169699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41982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874114" y="2032489"/>
            <a:ext cx="714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класс</a:t>
            </a:r>
          </a:p>
        </p:txBody>
      </p:sp>
      <p:sp>
        <p:nvSpPr>
          <p:cNvPr id="14" name="TextBox 13"/>
          <p:cNvSpPr txBox="1"/>
          <p:nvPr/>
        </p:nvSpPr>
        <p:spPr>
          <a:xfrm rot="5400000">
            <a:off x="-115400" y="2772809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№ записи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36645" y="1804372"/>
            <a:ext cx="2083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ONEHOT ENCODING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6" name="Таблица 15"/>
          <p:cNvGraphicFramePr>
            <a:graphicFrameLocks noGrp="1"/>
          </p:cNvGraphicFramePr>
          <p:nvPr/>
        </p:nvGraphicFramePr>
        <p:xfrm>
          <a:off x="5521705" y="2320263"/>
          <a:ext cx="31724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115">
                  <a:extLst>
                    <a:ext uri="{9D8B030D-6E8A-4147-A177-3AD203B41FA5}">
                      <a16:colId xmlns:a16="http://schemas.microsoft.com/office/drawing/2014/main" val="1551210811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50668581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2778140518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1169699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  <a:r>
                        <a:rPr lang="en-US" dirty="0"/>
                        <a:t>,0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  <a:r>
                        <a:rPr lang="en-US" dirty="0"/>
                        <a:t>,0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  <a:r>
                        <a:rPr lang="en-US" dirty="0"/>
                        <a:t>,</a:t>
                      </a:r>
                      <a:r>
                        <a:rPr lang="ru-RU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419828"/>
                  </a:ext>
                </a:extLst>
              </a:tr>
            </a:tbl>
          </a:graphicData>
        </a:graphic>
      </p:graphicFrame>
      <p:graphicFrame>
        <p:nvGraphicFramePr>
          <p:cNvPr id="17" name="Таблица 16"/>
          <p:cNvGraphicFramePr>
            <a:graphicFrameLocks noGrp="1"/>
          </p:cNvGraphicFramePr>
          <p:nvPr/>
        </p:nvGraphicFramePr>
        <p:xfrm>
          <a:off x="5521705" y="2700266"/>
          <a:ext cx="31724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115">
                  <a:extLst>
                    <a:ext uri="{9D8B030D-6E8A-4147-A177-3AD203B41FA5}">
                      <a16:colId xmlns:a16="http://schemas.microsoft.com/office/drawing/2014/main" val="1551210811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50668581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2778140518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1169699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0,9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  <a:r>
                        <a:rPr lang="en-US" dirty="0"/>
                        <a:t>,05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  <a:r>
                        <a:rPr lang="en-US" dirty="0"/>
                        <a:t>,03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  <a:r>
                        <a:rPr lang="en-US" dirty="0"/>
                        <a:t>,02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419828"/>
                  </a:ext>
                </a:extLst>
              </a:tr>
            </a:tbl>
          </a:graphicData>
        </a:graphic>
      </p:graphicFrame>
      <p:graphicFrame>
        <p:nvGraphicFramePr>
          <p:cNvPr id="18" name="Таблица 17"/>
          <p:cNvGraphicFramePr>
            <a:graphicFrameLocks noGrp="1"/>
          </p:cNvGraphicFramePr>
          <p:nvPr/>
        </p:nvGraphicFramePr>
        <p:xfrm>
          <a:off x="5521705" y="3080269"/>
          <a:ext cx="31724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115">
                  <a:extLst>
                    <a:ext uri="{9D8B030D-6E8A-4147-A177-3AD203B41FA5}">
                      <a16:colId xmlns:a16="http://schemas.microsoft.com/office/drawing/2014/main" val="1551210811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50668581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2778140518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1169699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  <a:r>
                        <a:rPr lang="en-US" dirty="0"/>
                        <a:t>,05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  <a:r>
                        <a:rPr lang="en-US" dirty="0"/>
                        <a:t>,05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  <a:r>
                        <a:rPr lang="en-US" dirty="0"/>
                        <a:t>,03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0,87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419828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6750914" y="1960700"/>
            <a:ext cx="714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класс</a:t>
            </a:r>
          </a:p>
        </p:txBody>
      </p:sp>
      <p:sp>
        <p:nvSpPr>
          <p:cNvPr id="20" name="TextBox 19"/>
          <p:cNvSpPr txBox="1"/>
          <p:nvPr/>
        </p:nvSpPr>
        <p:spPr>
          <a:xfrm rot="5400000">
            <a:off x="4761400" y="2701020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№ записи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213445" y="1732583"/>
            <a:ext cx="4168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Аугментированнный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ONEHOT ENCODING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69305" y="3794564"/>
            <a:ext cx="5799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Это позволяет избежать переобучения последнего слоя,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и\или внести случайность = регуляризацию в обучение</a:t>
            </a:r>
          </a:p>
        </p:txBody>
      </p:sp>
    </p:spTree>
    <p:extLst>
      <p:ext uri="{BB962C8B-B14F-4D97-AF65-F5344CB8AC3E}">
        <p14:creationId xmlns:p14="http://schemas.microsoft.com/office/powerpoint/2010/main" val="1605474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Стратегии обучения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ru-RU" sz="4800" b="1" dirty="0">
                <a:solidFill>
                  <a:schemeClr val="bg1"/>
                </a:solidFill>
              </a:rPr>
              <a:t>и </a:t>
            </a:r>
            <a:r>
              <a:rPr lang="en-US" sz="4800" b="1" dirty="0">
                <a:solidFill>
                  <a:schemeClr val="bg1"/>
                </a:solidFill>
              </a:rPr>
              <a:t>meta-learning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4731" y="952500"/>
            <a:ext cx="11804069" cy="5619750"/>
          </a:xfrm>
        </p:spPr>
        <p:txBody>
          <a:bodyPr>
            <a:normAutofit/>
          </a:bodyPr>
          <a:lstStyle/>
          <a:p>
            <a:pPr marL="317500" lvl="1" indent="-3175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b="1" dirty="0" err="1">
                <a:solidFill>
                  <a:schemeClr val="bg1"/>
                </a:solidFill>
              </a:rPr>
              <a:t>Semi-supervised</a:t>
            </a:r>
            <a:r>
              <a:rPr lang="ru-RU" altLang="ru-RU" sz="2200" b="1" dirty="0">
                <a:solidFill>
                  <a:schemeClr val="bg1"/>
                </a:solidFill>
              </a:rPr>
              <a:t> </a:t>
            </a:r>
            <a:r>
              <a:rPr lang="ru-RU" altLang="ru-RU" sz="2200" b="1" dirty="0" err="1">
                <a:solidFill>
                  <a:schemeClr val="bg1"/>
                </a:solidFill>
              </a:rPr>
              <a:t>learning</a:t>
            </a:r>
            <a:r>
              <a:rPr lang="ru-RU" altLang="ru-RU" sz="2200" dirty="0">
                <a:solidFill>
                  <a:schemeClr val="bg1"/>
                </a:solidFill>
              </a:rPr>
              <a:t>: тренировка модели на размеченной части данных, </a:t>
            </a:r>
          </a:p>
          <a:p>
            <a:pPr marL="774700" lvl="2" indent="-3175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chemeClr val="bg1"/>
                </a:solidFill>
              </a:rPr>
              <a:t>затем до-разметка неразмеченной части и переобучение модели.</a:t>
            </a:r>
          </a:p>
          <a:p>
            <a:pPr marL="774700" lvl="2" indent="-3175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chemeClr val="bg1"/>
                </a:solidFill>
              </a:rPr>
              <a:t>Как правило проводится для достаточно большого набора данных (возможно как </a:t>
            </a:r>
            <a:r>
              <a:rPr lang="ru-RU" altLang="ru-RU" dirty="0" err="1">
                <a:solidFill>
                  <a:schemeClr val="bg1"/>
                </a:solidFill>
              </a:rPr>
              <a:t>предобучение</a:t>
            </a:r>
            <a:r>
              <a:rPr lang="ru-RU" altLang="ru-RU" dirty="0">
                <a:solidFill>
                  <a:schemeClr val="bg1"/>
                </a:solidFill>
              </a:rPr>
              <a:t>).</a:t>
            </a:r>
          </a:p>
          <a:p>
            <a:pPr marL="317500" lvl="1" indent="-3175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b="1" dirty="0" err="1">
                <a:solidFill>
                  <a:schemeClr val="bg1"/>
                </a:solidFill>
              </a:rPr>
              <a:t>Knowledge</a:t>
            </a:r>
            <a:r>
              <a:rPr lang="ru-RU" altLang="ru-RU" sz="2200" b="1" dirty="0">
                <a:solidFill>
                  <a:schemeClr val="bg1"/>
                </a:solidFill>
              </a:rPr>
              <a:t> </a:t>
            </a:r>
            <a:r>
              <a:rPr lang="ru-RU" altLang="ru-RU" sz="2200" b="1" dirty="0" err="1">
                <a:solidFill>
                  <a:schemeClr val="bg1"/>
                </a:solidFill>
              </a:rPr>
              <a:t>distillation</a:t>
            </a:r>
            <a:r>
              <a:rPr lang="ru-RU" altLang="ru-RU" sz="2200" dirty="0">
                <a:solidFill>
                  <a:schemeClr val="bg1"/>
                </a:solidFill>
              </a:rPr>
              <a:t>: Обучается большая модель учитель, затем она размечает данные, </a:t>
            </a:r>
          </a:p>
          <a:p>
            <a:pPr marL="774700" lvl="2" indent="-3175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На переразмеченных  данных обучается модель меньшего размера - ученик</a:t>
            </a:r>
          </a:p>
          <a:p>
            <a:pPr marL="774700" lvl="3" indent="-3175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модель ученик старается скопировать поведение модели учителя</a:t>
            </a:r>
          </a:p>
          <a:p>
            <a:pPr marL="774700" lvl="3" indent="-3175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Могут быть и другие соотношения размеров ученика и учителя, например</a:t>
            </a:r>
          </a:p>
          <a:p>
            <a:pPr marL="1231900" lvl="3" indent="-3175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200" b="1" dirty="0">
                <a:solidFill>
                  <a:schemeClr val="bg1"/>
                </a:solidFill>
              </a:rPr>
              <a:t>Noise Student </a:t>
            </a:r>
            <a:r>
              <a:rPr lang="ru-RU" sz="2200" b="1" dirty="0">
                <a:solidFill>
                  <a:schemeClr val="bg1"/>
                </a:solidFill>
              </a:rPr>
              <a:t>: </a:t>
            </a:r>
            <a:r>
              <a:rPr lang="ru-RU" sz="2200" dirty="0">
                <a:solidFill>
                  <a:schemeClr val="bg1"/>
                </a:solidFill>
              </a:rPr>
              <a:t>обучение небольшого учителя и большого студента (затем меняются местами)</a:t>
            </a:r>
          </a:p>
          <a:p>
            <a:pPr marL="1231900" lvl="4" indent="-3175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200" b="1" dirty="0" err="1">
                <a:solidFill>
                  <a:schemeClr val="bg1"/>
                </a:solidFill>
              </a:rPr>
              <a:t>Meto</a:t>
            </a:r>
            <a:r>
              <a:rPr lang="en-US" sz="2200" b="1" dirty="0">
                <a:solidFill>
                  <a:schemeClr val="bg1"/>
                </a:solidFill>
              </a:rPr>
              <a:t>-Pseudo Labeling</a:t>
            </a:r>
            <a:r>
              <a:rPr lang="ru-RU" sz="2200" b="1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аналог </a:t>
            </a:r>
            <a:r>
              <a:rPr lang="en-US" sz="2200" dirty="0">
                <a:solidFill>
                  <a:schemeClr val="bg1"/>
                </a:solidFill>
              </a:rPr>
              <a:t>Noise Student</a:t>
            </a:r>
            <a:r>
              <a:rPr lang="ru-RU" sz="2200" dirty="0">
                <a:solidFill>
                  <a:schemeClr val="bg1"/>
                </a:solidFill>
              </a:rPr>
              <a:t>, но учитель больше, чем ученик и обе модели постоянно переобучаются на всем наборе данных.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dirty="0">
              <a:solidFill>
                <a:schemeClr val="bg1"/>
              </a:solidFill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ru-RU" dirty="0">
              <a:solidFill>
                <a:schemeClr val="bg1"/>
              </a:solidFill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2F715E-6B1C-7049-A93B-81D34E752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345" y="4722211"/>
            <a:ext cx="3713241" cy="1880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/>
          <p:cNvSpPr/>
          <p:nvPr/>
        </p:nvSpPr>
        <p:spPr>
          <a:xfrm>
            <a:off x="574921" y="2009003"/>
            <a:ext cx="11023687" cy="95661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2562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4240" y="112153"/>
            <a:ext cx="10883456" cy="1228479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Другие  методы нормализации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6193" y="726393"/>
            <a:ext cx="11579551" cy="5725682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20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</a:pPr>
            <a:endParaRPr lang="ru-RU" altLang="ru-RU" sz="2000" dirty="0"/>
          </a:p>
          <a:p>
            <a:pPr marL="457200" lvl="1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</a:pPr>
            <a:br>
              <a:rPr lang="ru-RU" altLang="ru-RU" sz="2000" dirty="0">
                <a:cs typeface="Times New Roman" panose="02020603050405020304" pitchFamily="18" charset="0"/>
              </a:rPr>
            </a:br>
            <a:endParaRPr lang="ru-RU" altLang="ru-RU" sz="2000" dirty="0"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ru-RU" sz="2000" dirty="0"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98803" y="1032988"/>
            <a:ext cx="11112382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Альтернативы </a:t>
            </a:r>
            <a:r>
              <a:rPr kumimoji="0" lang="ru-RU" alt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батч</a:t>
            </a:r>
            <a:r>
              <a:rPr kumimoji="0" lang="ru-RU" alt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-нормализации используются в следующих случаях: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Модели нуждаются в </a:t>
            </a:r>
            <a:r>
              <a:rPr kumimoji="0" lang="ru-RU" alt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предобчуении</a:t>
            </a:r>
            <a:r>
              <a:rPr kumimoji="0" lang="ru-RU" alt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с другими параметрами изображений или размером </a:t>
            </a:r>
            <a:r>
              <a:rPr kumimoji="0" lang="ru-RU" alt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батча</a:t>
            </a:r>
            <a:endParaRPr kumimoji="0" lang="ru-RU" alt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Размер </a:t>
            </a:r>
            <a:r>
              <a:rPr kumimoji="0" lang="ru-RU" alt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батча</a:t>
            </a:r>
            <a:r>
              <a:rPr kumimoji="0" lang="ru-RU" alt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маленький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Требуется упростить модель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392504C4-E087-E94A-13AD-C71ABD68EF79}"/>
              </a:ext>
            </a:extLst>
          </p:cNvPr>
          <p:cNvGrpSpPr/>
          <p:nvPr/>
        </p:nvGrpSpPr>
        <p:grpSpPr>
          <a:xfrm>
            <a:off x="245277" y="3429000"/>
            <a:ext cx="11302419" cy="2838236"/>
            <a:chOff x="110836" y="3429000"/>
            <a:chExt cx="11809878" cy="283512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F0F3358-304F-7C43-9CF1-E6F0F58B9A2D}"/>
                </a:ext>
              </a:extLst>
            </p:cNvPr>
            <p:cNvSpPr txBox="1"/>
            <p:nvPr/>
          </p:nvSpPr>
          <p:spPr>
            <a:xfrm>
              <a:off x="110836" y="3429000"/>
              <a:ext cx="11809878" cy="28351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711" y="3509408"/>
              <a:ext cx="8934704" cy="27547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32030C61-F6D9-3940-AC7B-94A85B668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50897" y="4012811"/>
              <a:ext cx="2669817" cy="22513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D899FE-F503-DA4D-A9FB-7ECB1B61C926}"/>
                </a:ext>
              </a:extLst>
            </p:cNvPr>
            <p:cNvSpPr txBox="1"/>
            <p:nvPr/>
          </p:nvSpPr>
          <p:spPr>
            <a:xfrm>
              <a:off x="9618458" y="3536240"/>
              <a:ext cx="22573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Нормализация весов</a:t>
              </a:r>
            </a:p>
          </p:txBody>
        </p:sp>
      </p:grpSp>
      <p:sp>
        <p:nvSpPr>
          <p:cNvPr id="9" name="Прямоугольник 8"/>
          <p:cNvSpPr/>
          <p:nvPr/>
        </p:nvSpPr>
        <p:spPr>
          <a:xfrm>
            <a:off x="157711" y="1086922"/>
            <a:ext cx="11302419" cy="2115891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2615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Альтернативы </a:t>
            </a:r>
            <a:r>
              <a:rPr lang="ru-RU" sz="4800" b="1" dirty="0" err="1">
                <a:solidFill>
                  <a:schemeClr val="bg1"/>
                </a:solidFill>
              </a:rPr>
              <a:t>батч</a:t>
            </a:r>
            <a:r>
              <a:rPr lang="ru-RU" sz="4800" b="1" dirty="0">
                <a:solidFill>
                  <a:schemeClr val="bg1"/>
                </a:solidFill>
              </a:rPr>
              <a:t>-норме </a:t>
            </a:r>
            <a:r>
              <a:rPr lang="ru-RU" sz="4800" b="1" dirty="0" err="1">
                <a:solidFill>
                  <a:schemeClr val="bg1"/>
                </a:solidFill>
              </a:rPr>
              <a:t>NFNet</a:t>
            </a:r>
            <a:r>
              <a:rPr lang="ru-RU" sz="4800" b="1" dirty="0">
                <a:solidFill>
                  <a:schemeClr val="bg1"/>
                </a:solidFill>
              </a:rPr>
              <a:t> 2020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9100" y="952500"/>
            <a:ext cx="11353800" cy="1223346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 2020 году командой </a:t>
            </a:r>
            <a:r>
              <a:rPr lang="ru-RU" sz="2400" dirty="0" err="1">
                <a:solidFill>
                  <a:schemeClr val="bg1"/>
                </a:solidFill>
              </a:rPr>
              <a:t>Google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Deep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Mind</a:t>
            </a:r>
            <a:r>
              <a:rPr lang="ru-RU" sz="2400" dirty="0">
                <a:solidFill>
                  <a:schemeClr val="bg1"/>
                </a:solidFill>
              </a:rPr>
              <a:t> была предложена модификация архитектур </a:t>
            </a:r>
            <a:r>
              <a:rPr lang="ru-RU" sz="2400" dirty="0" err="1">
                <a:solidFill>
                  <a:schemeClr val="bg1"/>
                </a:solidFill>
              </a:rPr>
              <a:t>ResNet</a:t>
            </a:r>
            <a:r>
              <a:rPr lang="ru-RU" sz="2400" dirty="0">
                <a:solidFill>
                  <a:schemeClr val="bg1"/>
                </a:solidFill>
              </a:rPr>
              <a:t> и </a:t>
            </a:r>
            <a:r>
              <a:rPr lang="ru-RU" sz="2400" dirty="0" err="1">
                <a:solidFill>
                  <a:schemeClr val="bg1"/>
                </a:solidFill>
              </a:rPr>
              <a:t>EfficientNet</a:t>
            </a:r>
            <a:r>
              <a:rPr lang="ru-RU" sz="2400" dirty="0">
                <a:solidFill>
                  <a:schemeClr val="bg1"/>
                </a:solidFill>
              </a:rPr>
              <a:t> c оригинальным пересмотром идеи слоя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 err="1">
                <a:solidFill>
                  <a:schemeClr val="bg1"/>
                </a:solidFill>
              </a:rPr>
              <a:t>батч</a:t>
            </a:r>
            <a:r>
              <a:rPr lang="ru-RU" sz="2400" dirty="0">
                <a:solidFill>
                  <a:schemeClr val="bg1"/>
                </a:solidFill>
              </a:rPr>
              <a:t>-нормализации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как коэффициентов блока - </a:t>
            </a:r>
            <a:r>
              <a:rPr lang="en-US" sz="2400" dirty="0" err="1">
                <a:solidFill>
                  <a:schemeClr val="bg1"/>
                </a:solidFill>
              </a:rPr>
              <a:t>NFNet</a:t>
            </a:r>
            <a:r>
              <a:rPr lang="ru-RU" sz="2400" dirty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1032" name="Picture 8" descr="https://miro.medium.com/max/684/1*GU-fNKLkr8VV7OtzvQwUF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424" y="2288340"/>
            <a:ext cx="4190738" cy="341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674176" y="5115232"/>
                <a:ext cx="5151860" cy="16623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harter"/>
                    <a:ea typeface="+mn-ea"/>
                    <a:cs typeface="+mn-cs"/>
                  </a:rPr>
                  <a:t>𝛂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harter"/>
                    <a:ea typeface="+mn-ea"/>
                    <a:cs typeface="+mn-cs"/>
                  </a:rPr>
                  <a:t> ~0.2,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= </m:t>
                    </m:r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𝑠𝑡𝑑</m:t>
                    </m:r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 err="1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err="1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h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err="1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);</m:t>
                    </m:r>
                  </m:oMath>
                </a14:m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harter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𝑣𝑎𝑟</m:t>
                    </m:r>
                    <m:d>
                      <m:d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h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𝑣𝑎𝑟</m:t>
                    </m:r>
                    <m:d>
                      <m:d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h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𝛼</m:t>
                        </m:r>
                      </m:e>
                      <m:sup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;</m:t>
                    </m:r>
                  </m:oMath>
                </a14:m>
                <a:endPara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harter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harter"/>
                    <a:ea typeface="+mn-ea"/>
                    <a:cs typeface="+mn-cs"/>
                  </a:rPr>
                  <a:t> gradient clipping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𝐺</m:t>
                    </m:r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=</m:t>
                    </m:r>
                    <m:d>
                      <m:dPr>
                        <m:begChr m:val="{"/>
                        <m:endChr m:val=""/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eqArr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𝜆</m:t>
                            </m:r>
                            <m:f>
                              <m:f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kumimoji="0" lang="en-US" sz="1800" b="0" i="0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kumimoji="0" lang="en-US" sz="1800" b="0" i="1" u="none" strike="noStrike" kern="1200" cap="none" spc="0" normalizeH="0" baseline="0" noProof="0" dirty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white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kumimoji="0" lang="en-US" sz="1800" b="0" i="1" u="none" strike="noStrike" kern="1200" cap="none" spc="0" normalizeH="0" baseline="0" noProof="0" dirty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white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kumimoji="0" lang="en-US" sz="1800" b="0" i="1" u="none" strike="noStrike" kern="1200" cap="none" spc="0" normalizeH="0" baseline="0" noProof="0" dirty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white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kumimoji="0" lang="en-US" sz="1800" b="0" i="1" u="none" strike="noStrike" kern="1200" cap="none" spc="0" normalizeH="0" baseline="0" noProof="0" dirty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white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𝑊</m:t>
                                                </m:r>
                                              </m:e>
                                            </m:d>
                                          </m:e>
                                        </m:d>
                                        <m:r>
                                          <a:rPr kumimoji="0" lang="en-US" sz="1800" b="0" i="1" u="none" strike="noStrike" kern="1200" cap="none" spc="0" normalizeH="0" baseline="0" noProof="0" dirty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white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,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dirty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white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𝜂</m:t>
                                        </m:r>
                                      </m:e>
                                    </m:d>
                                    <m: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𝐺</m:t>
                                    </m:r>
                                  </m:e>
                                </m:func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|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𝐺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|</m:t>
                                    </m:r>
                                  </m:e>
                                </m:d>
                              </m:den>
                            </m:f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𝑖𝑓</m:t>
                            </m:r>
                            <m:f>
                              <m:f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kumimoji="0" lang="en-US" sz="1800" b="0" i="1" u="none" strike="noStrike" kern="1200" cap="none" spc="0" normalizeH="0" baseline="0" noProof="0" dirty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white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dirty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white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𝐺</m:t>
                                        </m:r>
                                      </m:e>
                                    </m:d>
                                  </m:e>
                                </m:d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kumimoji="0" lang="en-US" sz="1800" b="0" i="1" u="none" strike="noStrike" kern="1200" cap="none" spc="0" normalizeH="0" baseline="0" noProof="0" dirty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white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dirty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white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𝑊</m:t>
                                        </m:r>
                                      </m:e>
                                    </m:d>
                                  </m:e>
                                </m:d>
                              </m:den>
                            </m:f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&gt;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𝜆</m:t>
                            </m:r>
                          </m:e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𝐺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     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harter"/>
                    <a:ea typeface="+mn-ea"/>
                    <a:cs typeface="+mn-cs"/>
                  </a:rPr>
                  <a:t>Scaled Weight Standardization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𝑊</m:t>
                    </m:r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</m:t>
                        </m:r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−</m:t>
                        </m:r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𝜇</m:t>
                        </m:r>
                      </m:num>
                      <m:den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radPr>
                          <m:deg/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𝑁</m:t>
                            </m:r>
                          </m:e>
                        </m:rad>
                      </m:den>
                    </m:f>
                  </m:oMath>
                </a14:m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176" y="5115232"/>
                <a:ext cx="5151860" cy="1662315"/>
              </a:xfrm>
              <a:prstGeom prst="rect">
                <a:avLst/>
              </a:prstGeom>
              <a:blipFill>
                <a:blip r:embed="rId3"/>
                <a:stretch>
                  <a:fillRect l="-1065" t="-21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8957A4B-8EA6-3D4B-9E67-7D0C431222F3}"/>
              </a:ext>
            </a:extLst>
          </p:cNvPr>
          <p:cNvSpPr txBox="1"/>
          <p:nvPr/>
        </p:nvSpPr>
        <p:spPr>
          <a:xfrm>
            <a:off x="6591656" y="5823440"/>
            <a:ext cx="483407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Brock, A., De, S., Smith, S.L. and </a:t>
            </a:r>
            <a:r>
              <a:rPr kumimoji="0" lang="e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Simonyan</a:t>
            </a:r>
            <a:r>
              <a:rPr kumimoji="0" lang="en" sz="1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K., 2021, July. High-performance large-scale image recognition without normalization. In </a:t>
            </a:r>
            <a:r>
              <a:rPr kumimoji="0" lang="en" sz="1400" b="0" i="1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International Conference on Machine Learning</a:t>
            </a:r>
            <a:r>
              <a:rPr kumimoji="0" lang="en" sz="1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 (pp. 1059-1071). PMLR.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8">
            <a:extLst>
              <a:ext uri="{FF2B5EF4-FFF2-40B4-BE49-F238E27FC236}">
                <a16:creationId xmlns:a16="http://schemas.microsoft.com/office/drawing/2014/main" id="{D8168786-0B39-8845-AC5B-D54580AF3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576" y="2175846"/>
            <a:ext cx="2950705" cy="29116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444790" y="952501"/>
            <a:ext cx="11302419" cy="104086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77653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920240" y="3836470"/>
            <a:ext cx="5600700" cy="27859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Архитектуры </a:t>
            </a:r>
            <a:r>
              <a:rPr lang="ru-RU" sz="4800" b="1" dirty="0" err="1">
                <a:solidFill>
                  <a:schemeClr val="bg1"/>
                </a:solidFill>
              </a:rPr>
              <a:t>трансформеры</a:t>
            </a:r>
            <a:r>
              <a:rPr lang="en-US" sz="4800" b="1" dirty="0">
                <a:solidFill>
                  <a:schemeClr val="bg1"/>
                </a:solidFill>
              </a:rPr>
              <a:t> - VIT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1449" y="952500"/>
            <a:ext cx="11744325" cy="3627120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200" dirty="0">
                <a:solidFill>
                  <a:schemeClr val="bg1"/>
                </a:solidFill>
              </a:rPr>
              <a:t>Архитектура </a:t>
            </a:r>
            <a:r>
              <a:rPr lang="ru-RU" sz="2200" dirty="0" err="1">
                <a:solidFill>
                  <a:schemeClr val="bg1"/>
                </a:solidFill>
              </a:rPr>
              <a:t>ViT</a:t>
            </a:r>
            <a:r>
              <a:rPr lang="ru-RU" sz="2200" dirty="0">
                <a:solidFill>
                  <a:schemeClr val="bg1"/>
                </a:solidFill>
              </a:rPr>
              <a:t> - переосмысление архитектуры BERT для обработки естественных языков.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В основе архитектуры слой много-</a:t>
            </a:r>
            <a:r>
              <a:rPr lang="ru-RU" altLang="ru-RU" sz="2200" dirty="0" err="1">
                <a:solidFill>
                  <a:schemeClr val="bg1"/>
                </a:solidFill>
              </a:rPr>
              <a:t>голового</a:t>
            </a:r>
            <a:r>
              <a:rPr lang="ru-RU" altLang="ru-RU" sz="2200" dirty="0">
                <a:solidFill>
                  <a:schemeClr val="bg1"/>
                </a:solidFill>
              </a:rPr>
              <a:t> </a:t>
            </a:r>
            <a:r>
              <a:rPr lang="ru-RU" altLang="ru-RU" sz="2200" dirty="0" err="1">
                <a:solidFill>
                  <a:schemeClr val="bg1"/>
                </a:solidFill>
              </a:rPr>
              <a:t>самовнимания</a:t>
            </a:r>
            <a:r>
              <a:rPr lang="ru-RU" altLang="ru-RU" sz="2200" dirty="0">
                <a:solidFill>
                  <a:schemeClr val="bg1"/>
                </a:solidFill>
              </a:rPr>
              <a:t>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Модель полностью </a:t>
            </a:r>
            <a:r>
              <a:rPr lang="ru-RU" altLang="ru-RU" sz="2200" dirty="0" err="1">
                <a:solidFill>
                  <a:schemeClr val="bg1"/>
                </a:solidFill>
              </a:rPr>
              <a:t>полносвязная</a:t>
            </a:r>
            <a:r>
              <a:rPr lang="ru-RU" altLang="ru-RU" sz="2200" dirty="0">
                <a:solidFill>
                  <a:schemeClr val="bg1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Модель показала точность 88,5 % по методу top-1 на наборе данных </a:t>
            </a:r>
            <a:r>
              <a:rPr lang="ru-RU" altLang="ru-RU" sz="2200" dirty="0" err="1">
                <a:solidFill>
                  <a:schemeClr val="bg1"/>
                </a:solidFill>
              </a:rPr>
              <a:t>ImageNet</a:t>
            </a:r>
            <a:endParaRPr lang="ru-RU" altLang="ru-RU" sz="2200" dirty="0">
              <a:solidFill>
                <a:schemeClr val="bg1"/>
              </a:solidFill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Модель </a:t>
            </a:r>
            <a:r>
              <a:rPr lang="ru-RU" altLang="ru-RU" sz="2200" dirty="0" err="1">
                <a:solidFill>
                  <a:schemeClr val="bg1"/>
                </a:solidFill>
              </a:rPr>
              <a:t>предобучена</a:t>
            </a:r>
            <a:r>
              <a:rPr lang="ru-RU" altLang="ru-RU" sz="2200" dirty="0">
                <a:solidFill>
                  <a:schemeClr val="bg1"/>
                </a:solidFill>
              </a:rPr>
              <a:t> на наборе JFT-300M (набор с 300 млн. изображений. 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В случае </a:t>
            </a:r>
            <a:r>
              <a:rPr lang="ru-RU" altLang="ru-RU" sz="2200" dirty="0" err="1">
                <a:solidFill>
                  <a:schemeClr val="bg1"/>
                </a:solidFill>
              </a:rPr>
              <a:t>предобучения</a:t>
            </a:r>
            <a:r>
              <a:rPr lang="ru-RU" altLang="ru-RU" sz="2200" dirty="0">
                <a:solidFill>
                  <a:schemeClr val="bg1"/>
                </a:solidFill>
              </a:rPr>
              <a:t> на небольших наборах данных (менее 14 млн изображений) точность модели </a:t>
            </a:r>
            <a:r>
              <a:rPr lang="ru-RU" altLang="ru-RU" sz="2200" dirty="0" err="1">
                <a:solidFill>
                  <a:schemeClr val="bg1"/>
                </a:solidFill>
              </a:rPr>
              <a:t>ViT</a:t>
            </a:r>
            <a:r>
              <a:rPr lang="ru-RU" altLang="ru-RU" sz="2200" dirty="0">
                <a:solidFill>
                  <a:schemeClr val="bg1"/>
                </a:solidFill>
              </a:rPr>
              <a:t> значительно снижается (примерно до 75%).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Число параметров </a:t>
            </a:r>
            <a:r>
              <a:rPr lang="ru-RU" altLang="ru-RU" sz="2200" dirty="0" err="1">
                <a:solidFill>
                  <a:schemeClr val="bg1"/>
                </a:solidFill>
              </a:rPr>
              <a:t>ViT</a:t>
            </a:r>
            <a:r>
              <a:rPr lang="ru-RU" altLang="ru-RU" sz="2200" dirty="0">
                <a:solidFill>
                  <a:schemeClr val="bg1"/>
                </a:solidFill>
              </a:rPr>
              <a:t> в 10 раз выше чем для </a:t>
            </a:r>
            <a:r>
              <a:rPr lang="ru-RU" altLang="ru-RU" sz="2200" dirty="0" err="1">
                <a:solidFill>
                  <a:schemeClr val="bg1"/>
                </a:solidFill>
              </a:rPr>
              <a:t>сверточной</a:t>
            </a:r>
            <a:r>
              <a:rPr lang="ru-RU" altLang="ru-RU" sz="2200" dirty="0">
                <a:solidFill>
                  <a:schemeClr val="bg1"/>
                </a:solidFill>
              </a:rPr>
              <a:t> сети (~ 600 тыс. параметров).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2000" dirty="0">
              <a:solidFill>
                <a:srgbClr val="000000"/>
              </a:solidFill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43FC4208-8440-B61B-98DA-13944F79768D}"/>
              </a:ext>
            </a:extLst>
          </p:cNvPr>
          <p:cNvGrpSpPr/>
          <p:nvPr/>
        </p:nvGrpSpPr>
        <p:grpSpPr>
          <a:xfrm>
            <a:off x="7652798" y="3750854"/>
            <a:ext cx="2233469" cy="2996670"/>
            <a:chOff x="7867436" y="3748534"/>
            <a:chExt cx="2233469" cy="2996670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7867436" y="3834150"/>
              <a:ext cx="2233469" cy="2911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61593" y="4032250"/>
              <a:ext cx="1334390" cy="2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9" name="TextBox 8"/>
            <p:cNvSpPr txBox="1"/>
            <p:nvPr/>
          </p:nvSpPr>
          <p:spPr>
            <a:xfrm>
              <a:off x="7929880" y="3748534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Блок </a:t>
              </a:r>
              <a:r>
                <a:rPr kumimoji="0" lang="ru-RU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трансформер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Прямоугольник 10"/>
          <p:cNvSpPr/>
          <p:nvPr/>
        </p:nvSpPr>
        <p:spPr>
          <a:xfrm>
            <a:off x="184731" y="1038117"/>
            <a:ext cx="11302419" cy="1001504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104" y="3836470"/>
            <a:ext cx="5149216" cy="278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03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0557" y="160339"/>
            <a:ext cx="11467103" cy="807402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>
                <a:solidFill>
                  <a:schemeClr val="bg1"/>
                </a:solidFill>
                <a:latin typeface="+mn-lt"/>
              </a:rPr>
              <a:t>Автоп</a:t>
            </a:r>
            <a:r>
              <a:rPr lang="en-US" sz="48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ru-RU" sz="4800" b="1" dirty="0">
                <a:solidFill>
                  <a:schemeClr val="bg1"/>
                </a:solidFill>
                <a:latin typeface="+mn-lt"/>
              </a:rPr>
              <a:t>МЛ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7150" y="899160"/>
            <a:ext cx="11700510" cy="569214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3737275" y="6465204"/>
            <a:ext cx="3433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https://github.com/google/automl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7170844" y="632670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https://github.com/hibayesian/awesome-automl-papers?tab=readme-ov-file</a:t>
            </a:r>
          </a:p>
        </p:txBody>
      </p:sp>
      <p:pic>
        <p:nvPicPr>
          <p:cNvPr id="2050" name="Picture 2" descr="https://github.com/hibayesian/awesome-automl-papers/raw/master/resources/auto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098" y="0"/>
            <a:ext cx="9711902" cy="681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704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Архитектуры </a:t>
            </a:r>
            <a:r>
              <a:rPr lang="ru-RU" sz="4800" b="1" dirty="0" err="1">
                <a:solidFill>
                  <a:schemeClr val="bg1"/>
                </a:solidFill>
              </a:rPr>
              <a:t>трансформеры</a:t>
            </a:r>
            <a:r>
              <a:rPr lang="en-US" sz="4800" b="1" dirty="0">
                <a:solidFill>
                  <a:schemeClr val="bg1"/>
                </a:solidFill>
              </a:rPr>
              <a:t> - VIT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4731" y="952500"/>
            <a:ext cx="11588169" cy="3223061"/>
          </a:xfrm>
        </p:spPr>
        <p:txBody>
          <a:bodyPr>
            <a:no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Достоинства архитектур-</a:t>
            </a:r>
            <a:r>
              <a:rPr lang="ru-RU" sz="2000" dirty="0" err="1">
                <a:solidFill>
                  <a:schemeClr val="bg1"/>
                </a:solidFill>
              </a:rPr>
              <a:t>трансформеров</a:t>
            </a:r>
            <a:r>
              <a:rPr lang="ru-RU" sz="2000" dirty="0">
                <a:solidFill>
                  <a:schemeClr val="bg1"/>
                </a:solidFill>
              </a:rPr>
              <a:t>:</a:t>
            </a:r>
          </a:p>
          <a:p>
            <a:pPr marL="542925" lvl="2" indent="-285750"/>
            <a:r>
              <a:rPr lang="ru-RU" sz="2200" dirty="0">
                <a:solidFill>
                  <a:schemeClr val="bg1"/>
                </a:solidFill>
              </a:rPr>
              <a:t>Возможность построения сложных зависимостей между признаками локальными участков изображения независимо от их взаимного расположения.    </a:t>
            </a:r>
          </a:p>
          <a:p>
            <a:pPr marL="542925" lvl="1" indent="-285750"/>
            <a:r>
              <a:rPr lang="ru-RU" sz="2200" dirty="0" err="1">
                <a:solidFill>
                  <a:schemeClr val="bg1"/>
                </a:solidFill>
              </a:rPr>
              <a:t>Трансформеры</a:t>
            </a:r>
            <a:r>
              <a:rPr lang="ru-RU" sz="2200" dirty="0">
                <a:solidFill>
                  <a:schemeClr val="bg1"/>
                </a:solidFill>
              </a:rPr>
              <a:t> позволят обучать модели с значительно увеличенным числом параметров. </a:t>
            </a:r>
          </a:p>
          <a:p>
            <a:pPr marL="1200150" lvl="2" indent="-285750"/>
            <a:r>
              <a:rPr lang="ru-RU" sz="2200" dirty="0">
                <a:solidFill>
                  <a:schemeClr val="bg1"/>
                </a:solidFill>
              </a:rPr>
              <a:t>Преимущества при </a:t>
            </a:r>
            <a:r>
              <a:rPr lang="ru-RU" sz="2200" dirty="0" err="1">
                <a:solidFill>
                  <a:schemeClr val="bg1"/>
                </a:solidFill>
              </a:rPr>
              <a:t>предобучении</a:t>
            </a:r>
            <a:r>
              <a:rPr lang="ru-RU" sz="2200" dirty="0">
                <a:solidFill>
                  <a:schemeClr val="bg1"/>
                </a:solidFill>
              </a:rPr>
              <a:t> на больших наборах данных, таких как JFT-300M. </a:t>
            </a:r>
          </a:p>
          <a:p>
            <a:pPr marL="1657350" lvl="3" indent="-285750"/>
            <a:r>
              <a:rPr lang="ru-RU" sz="2200" dirty="0">
                <a:solidFill>
                  <a:schemeClr val="bg1"/>
                </a:solidFill>
              </a:rPr>
              <a:t>Путь повышения точности и обобщающей способности за счет </a:t>
            </a:r>
            <a:r>
              <a:rPr lang="ru-RU" sz="2200" dirty="0" err="1">
                <a:solidFill>
                  <a:schemeClr val="bg1"/>
                </a:solidFill>
              </a:rPr>
              <a:t>предобучения</a:t>
            </a:r>
            <a:r>
              <a:rPr lang="ru-RU" sz="2200" dirty="0">
                <a:solidFill>
                  <a:schemeClr val="bg1"/>
                </a:solidFill>
              </a:rPr>
              <a:t>.    </a:t>
            </a:r>
          </a:p>
          <a:p>
            <a:pPr marL="742950" lvl="1" indent="-285750"/>
            <a:r>
              <a:rPr lang="ru-RU" sz="2000" dirty="0">
                <a:solidFill>
                  <a:schemeClr val="bg1"/>
                </a:solidFill>
              </a:rPr>
              <a:t>Возможность для некоторых архитектур </a:t>
            </a:r>
            <a:r>
              <a:rPr lang="ru-RU" sz="2000" dirty="0" err="1">
                <a:solidFill>
                  <a:schemeClr val="bg1"/>
                </a:solidFill>
              </a:rPr>
              <a:t>предобучения</a:t>
            </a:r>
            <a:r>
              <a:rPr lang="ru-RU" sz="2000" dirty="0">
                <a:solidFill>
                  <a:schemeClr val="bg1"/>
                </a:solidFill>
              </a:rPr>
              <a:t> на не размеченных данных. </a:t>
            </a:r>
          </a:p>
          <a:p>
            <a:pPr marL="1200150" lvl="2" indent="-285750"/>
            <a:r>
              <a:rPr lang="ru-RU" dirty="0" err="1">
                <a:solidFill>
                  <a:schemeClr val="bg1"/>
                </a:solidFill>
              </a:rPr>
              <a:t>Предобучение</a:t>
            </a:r>
            <a:r>
              <a:rPr lang="ru-RU" dirty="0">
                <a:solidFill>
                  <a:schemeClr val="bg1"/>
                </a:solidFill>
              </a:rPr>
              <a:t> баз разметки потенциально способствует повышению выразительной силы (сложности признаков) и обобщающей способности нейронной сети.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603831" y="1356885"/>
            <a:ext cx="11588169" cy="706121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84731" y="1957053"/>
            <a:ext cx="11588170" cy="706121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D1812DF7-8E83-0226-3A4D-1332632F8D10}"/>
              </a:ext>
            </a:extLst>
          </p:cNvPr>
          <p:cNvGrpSpPr/>
          <p:nvPr/>
        </p:nvGrpSpPr>
        <p:grpSpPr>
          <a:xfrm>
            <a:off x="7695780" y="4017195"/>
            <a:ext cx="1966615" cy="2678958"/>
            <a:chOff x="7867436" y="3748534"/>
            <a:chExt cx="2233469" cy="2996670"/>
          </a:xfrm>
        </p:grpSpPr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C8A93DB0-64F8-8A1A-A84B-C8DB8AE47A00}"/>
                </a:ext>
              </a:extLst>
            </p:cNvPr>
            <p:cNvSpPr/>
            <p:nvPr/>
          </p:nvSpPr>
          <p:spPr>
            <a:xfrm>
              <a:off x="7867436" y="3834150"/>
              <a:ext cx="2233469" cy="2911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F7A669C9-2252-C4A7-0D91-8CC904EC7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61593" y="4032250"/>
              <a:ext cx="1334390" cy="2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7BB74D3-22B6-9540-6700-7C71BEB4624F}"/>
                </a:ext>
              </a:extLst>
            </p:cNvPr>
            <p:cNvSpPr txBox="1"/>
            <p:nvPr/>
          </p:nvSpPr>
          <p:spPr>
            <a:xfrm>
              <a:off x="7929880" y="3748534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Блок </a:t>
              </a:r>
              <a:r>
                <a:rPr kumimoji="0" lang="ru-RU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трансформер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0" name="Рисунок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538" y="4013213"/>
            <a:ext cx="5149216" cy="278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9429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429074" cy="1630317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ru-RU" sz="4800" b="1" dirty="0" err="1">
                <a:solidFill>
                  <a:schemeClr val="bg1"/>
                </a:solidFill>
              </a:rPr>
              <a:t>Трансформеры</a:t>
            </a:r>
            <a:r>
              <a:rPr lang="ru-RU" sz="4800" b="1" dirty="0">
                <a:solidFill>
                  <a:schemeClr val="bg1"/>
                </a:solidFill>
              </a:rPr>
              <a:t>, полно-связные или сверточные сети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86535" y="1428846"/>
                <a:ext cx="11574780" cy="4310802"/>
              </a:xfrm>
            </p:spPr>
            <p:txBody>
              <a:bodyPr>
                <a:noAutofit/>
              </a:bodyPr>
              <a:lstStyle/>
              <a:p>
                <a:r>
                  <a:rPr lang="ru-RU" sz="2200" dirty="0">
                    <a:solidFill>
                      <a:schemeClr val="bg1"/>
                    </a:solidFill>
                  </a:rPr>
                  <a:t>Часть предложенных в литературе архитектур-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трансформеров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 полностью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полносвязные</a:t>
                </a:r>
                <a:r>
                  <a:rPr lang="ru-RU" sz="2200" dirty="0">
                    <a:solidFill>
                      <a:schemeClr val="bg1"/>
                    </a:solidFill>
                  </a:rPr>
                  <a:t>, часть имеют и сверточные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полносвязрые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слои.</a:t>
                </a:r>
              </a:p>
              <a:p>
                <a:r>
                  <a:rPr lang="ru-RU" sz="2200" dirty="0">
                    <a:solidFill>
                      <a:schemeClr val="bg1"/>
                    </a:solidFill>
                  </a:rPr>
                  <a:t>Например 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CoAtNet</a:t>
                </a:r>
                <a:r>
                  <a:rPr lang="en-US" sz="2200" dirty="0">
                    <a:solidFill>
                      <a:schemeClr val="bg1"/>
                    </a:solidFill>
                  </a:rPr>
                  <a:t>. </a:t>
                </a:r>
                <a:r>
                  <a:rPr lang="ru-RU" sz="2200" dirty="0">
                    <a:solidFill>
                      <a:schemeClr val="bg1"/>
                    </a:solidFill>
                  </a:rPr>
                  <a:t>-  замены часть слоев архитектуры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ResNet</a:t>
                </a:r>
                <a:r>
                  <a:rPr lang="ru-RU" sz="2200" dirty="0">
                    <a:solidFill>
                      <a:schemeClr val="bg1"/>
                    </a:solidFill>
                  </a:rPr>
                  <a:t> на слои многоголового само-внимания и при этом получили прирост точности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(~0,5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%). 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200" dirty="0">
                    <a:solidFill>
                      <a:schemeClr val="bg1"/>
                    </a:solidFill>
                  </a:rPr>
                  <a:t>Вопрос о том, какой подход (или комбинация подходов) - лучше остается открытым. </a:t>
                </a:r>
              </a:p>
              <a:p>
                <a:pPr lvl="2"/>
                <a:r>
                  <a:rPr lang="ru-RU" sz="1800" dirty="0">
                    <a:solidFill>
                      <a:schemeClr val="bg1"/>
                    </a:solidFill>
                  </a:rPr>
                  <a:t>Звучат предположения, что слои внимания вообще не нужны, а нужна </a:t>
                </a:r>
                <a:r>
                  <a:rPr lang="ru-RU" sz="1800" dirty="0" err="1">
                    <a:solidFill>
                      <a:schemeClr val="bg1"/>
                    </a:solidFill>
                  </a:rPr>
                  <a:t>перетосовка</a:t>
                </a:r>
                <a:r>
                  <a:rPr lang="ru-RU" sz="1800" dirty="0">
                    <a:solidFill>
                      <a:schemeClr val="bg1"/>
                    </a:solidFill>
                  </a:rPr>
                  <a:t> карт признаков</a:t>
                </a:r>
                <a:endParaRPr lang="en-US" sz="18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200" dirty="0" err="1">
                    <a:solidFill>
                      <a:schemeClr val="bg1"/>
                    </a:solidFill>
                  </a:rPr>
                  <a:t>Трансформеры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быстрее и более точно выучивают крупно-размерные признаки. </a:t>
                </a:r>
              </a:p>
              <a:p>
                <a:pPr lvl="2"/>
                <a:r>
                  <a:rPr lang="ru-RU" dirty="0">
                    <a:solidFill>
                      <a:schemeClr val="bg1"/>
                    </a:solidFill>
                  </a:rPr>
                  <a:t>Однако, архитектурам-</a:t>
                </a:r>
                <a:r>
                  <a:rPr lang="ru-RU" dirty="0" err="1">
                    <a:solidFill>
                      <a:schemeClr val="bg1"/>
                    </a:solidFill>
                  </a:rPr>
                  <a:t>трансформерам</a:t>
                </a:r>
                <a:r>
                  <a:rPr lang="ru-RU" dirty="0">
                    <a:solidFill>
                      <a:schemeClr val="bg1"/>
                    </a:solidFill>
                  </a:rPr>
                  <a:t> требуется больше примеров для мелко-размерных признаков.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6535" y="1428846"/>
                <a:ext cx="11574780" cy="4310802"/>
              </a:xfrm>
              <a:blipFill>
                <a:blip r:embed="rId2"/>
                <a:stretch>
                  <a:fillRect l="-579" t="-16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t="-12903" b="-1"/>
          <a:stretch/>
        </p:blipFill>
        <p:spPr>
          <a:xfrm>
            <a:off x="5193391" y="4371975"/>
            <a:ext cx="4741183" cy="22838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273145" y="1428846"/>
            <a:ext cx="11588170" cy="706121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86535" y="2855250"/>
            <a:ext cx="11588170" cy="706121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76829" y="4437268"/>
            <a:ext cx="97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CoAtNet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71849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>
                <a:solidFill>
                  <a:schemeClr val="bg1"/>
                </a:solidFill>
              </a:rPr>
              <a:t>Трансформеры</a:t>
            </a:r>
            <a:r>
              <a:rPr lang="ru-RU" sz="4800" b="1" dirty="0">
                <a:solidFill>
                  <a:schemeClr val="bg1"/>
                </a:solidFill>
              </a:rPr>
              <a:t>, полно-связные или сверточные сети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 2021 году был представлен ряд трансформеров-подобных </a:t>
            </a:r>
            <a:r>
              <a:rPr lang="ru-RU" sz="2400" dirty="0" err="1">
                <a:solidFill>
                  <a:schemeClr val="bg1"/>
                </a:solidFill>
              </a:rPr>
              <a:t>полносвязных</a:t>
            </a:r>
            <a:r>
              <a:rPr lang="ru-RU" sz="2400" dirty="0">
                <a:solidFill>
                  <a:schemeClr val="bg1"/>
                </a:solidFill>
              </a:rPr>
              <a:t> архитектур для решения задач компьютерного зрения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ru-RU" sz="2400" dirty="0">
                <a:solidFill>
                  <a:schemeClr val="bg1"/>
                </a:solidFill>
              </a:rPr>
              <a:t>например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. 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Основным преимуществом архитектур типа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 является пониженное число параметров (из за отсутствия многоголового само-внимания) и высокая скорость работы (операции с </a:t>
            </a:r>
            <a:r>
              <a:rPr lang="ru-RU" sz="2400" dirty="0" err="1">
                <a:solidFill>
                  <a:schemeClr val="bg1"/>
                </a:solidFill>
              </a:rPr>
              <a:t>полносвязными</a:t>
            </a:r>
            <a:r>
              <a:rPr lang="ru-RU" sz="2400" dirty="0">
                <a:solidFill>
                  <a:schemeClr val="bg1"/>
                </a:solidFill>
              </a:rPr>
              <a:t> слоями - самые быстрые).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Миксеры могут иметь и другие механизмы перетасовка  признаков.</a:t>
            </a: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3763814"/>
            <a:ext cx="11593698" cy="2796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269476" y="1375943"/>
            <a:ext cx="11588170" cy="79699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727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>
                <a:solidFill>
                  <a:schemeClr val="bg1"/>
                </a:solidFill>
              </a:rPr>
              <a:t>Трансформеры</a:t>
            </a:r>
            <a:r>
              <a:rPr lang="ru-RU" sz="4800" b="1" dirty="0">
                <a:solidFill>
                  <a:schemeClr val="bg1"/>
                </a:solidFill>
              </a:rPr>
              <a:t>, полно-связные или сверточные сети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 2021 году был представлен ряд трансформеров-подобных </a:t>
            </a:r>
            <a:r>
              <a:rPr lang="ru-RU" sz="2400" dirty="0" err="1">
                <a:solidFill>
                  <a:schemeClr val="bg1"/>
                </a:solidFill>
              </a:rPr>
              <a:t>полносвязных</a:t>
            </a:r>
            <a:r>
              <a:rPr lang="ru-RU" sz="2400" dirty="0">
                <a:solidFill>
                  <a:schemeClr val="bg1"/>
                </a:solidFill>
              </a:rPr>
              <a:t> архитектур для решения задач компьютерного зрения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ru-RU" sz="2400" dirty="0">
                <a:solidFill>
                  <a:schemeClr val="bg1"/>
                </a:solidFill>
              </a:rPr>
              <a:t>например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. 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Основным преимуществом архитектур типа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 является пониженное число параметров (из за отсутствия многоголового само-внимания) и высокая скорость работы (операции с </a:t>
            </a:r>
            <a:r>
              <a:rPr lang="ru-RU" sz="2400" dirty="0" err="1">
                <a:solidFill>
                  <a:schemeClr val="bg1"/>
                </a:solidFill>
              </a:rPr>
              <a:t>полносвязными</a:t>
            </a:r>
            <a:r>
              <a:rPr lang="ru-RU" sz="2400" dirty="0">
                <a:solidFill>
                  <a:schemeClr val="bg1"/>
                </a:solidFill>
              </a:rPr>
              <a:t> слоями - самые быстрые).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Миксеры могут иметь и другие механизмы перетасовка  признаков.</a:t>
            </a: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69476" y="1375943"/>
            <a:ext cx="11588170" cy="79699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GitHub - filipbasara0/simple-convnext: Simple implementation of the ConvNext  architecture in PyTo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55" y="1472423"/>
            <a:ext cx="4914342" cy="516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ceptionNeXt: When Inception Meets ConvNeXt – arXiv Van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197" y="1516237"/>
            <a:ext cx="7031962" cy="40023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3990601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>
                <a:solidFill>
                  <a:schemeClr val="bg1"/>
                </a:solidFill>
              </a:rPr>
              <a:t>Трансформеры</a:t>
            </a:r>
            <a:r>
              <a:rPr lang="ru-RU" sz="4800" b="1" dirty="0">
                <a:solidFill>
                  <a:schemeClr val="bg1"/>
                </a:solidFill>
              </a:rPr>
              <a:t>, полно-связные или сверточные сети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 2021 году был представлен ряд трансформеров-подобных </a:t>
            </a:r>
            <a:r>
              <a:rPr lang="ru-RU" sz="2400" dirty="0" err="1">
                <a:solidFill>
                  <a:schemeClr val="bg1"/>
                </a:solidFill>
              </a:rPr>
              <a:t>полносвязных</a:t>
            </a:r>
            <a:r>
              <a:rPr lang="ru-RU" sz="2400" dirty="0">
                <a:solidFill>
                  <a:schemeClr val="bg1"/>
                </a:solidFill>
              </a:rPr>
              <a:t> архитектур для решения задач компьютерного зрения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ru-RU" sz="2400" dirty="0">
                <a:solidFill>
                  <a:schemeClr val="bg1"/>
                </a:solidFill>
              </a:rPr>
              <a:t>например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. 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Основным преимуществом архитектур типа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 является пониженное число параметров (из за отсутствия многоголового само-внимания) и высокая скорость работы (операции с </a:t>
            </a:r>
            <a:r>
              <a:rPr lang="ru-RU" sz="2400" dirty="0" err="1">
                <a:solidFill>
                  <a:schemeClr val="bg1"/>
                </a:solidFill>
              </a:rPr>
              <a:t>полносвязными</a:t>
            </a:r>
            <a:r>
              <a:rPr lang="ru-RU" sz="2400" dirty="0">
                <a:solidFill>
                  <a:schemeClr val="bg1"/>
                </a:solidFill>
              </a:rPr>
              <a:t> слоями - самые быстрые).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Миксеры могут иметь и другие механизмы перетасовка  признаков.</a:t>
            </a: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69476" y="1375943"/>
            <a:ext cx="11588170" cy="79699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GitHub - filipbasara0/simple-convnext: Simple implementation of the ConvNext  architecture in PyTo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55" y="1472423"/>
            <a:ext cx="4914342" cy="516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ceptionNeXt: When Inception Meets ConvNeXt – arXiv Van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197" y="1516237"/>
            <a:ext cx="7031962" cy="40023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2052" name="Picture 4" descr="CLIP Explained | Papers With Co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" y="1160365"/>
            <a:ext cx="11435073" cy="547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hat are Diffusion Models? | Lil'Lo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428" y="5830862"/>
            <a:ext cx="7530821" cy="336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7506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>
                <a:solidFill>
                  <a:schemeClr val="bg1"/>
                </a:solidFill>
              </a:rPr>
              <a:t>Трансформеры</a:t>
            </a:r>
            <a:r>
              <a:rPr lang="ru-RU" sz="4800" b="1" dirty="0">
                <a:solidFill>
                  <a:schemeClr val="bg1"/>
                </a:solidFill>
              </a:rPr>
              <a:t>, полно-связные или сверточные сети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 2021 году был представлен ряд трансформеров-подобных </a:t>
            </a:r>
            <a:r>
              <a:rPr lang="ru-RU" sz="2400" dirty="0" err="1">
                <a:solidFill>
                  <a:schemeClr val="bg1"/>
                </a:solidFill>
              </a:rPr>
              <a:t>полносвязных</a:t>
            </a:r>
            <a:r>
              <a:rPr lang="ru-RU" sz="2400" dirty="0">
                <a:solidFill>
                  <a:schemeClr val="bg1"/>
                </a:solidFill>
              </a:rPr>
              <a:t> архитектур для решения задач компьютерного зрения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ru-RU" sz="2400" dirty="0">
                <a:solidFill>
                  <a:schemeClr val="bg1"/>
                </a:solidFill>
              </a:rPr>
              <a:t>например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. 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Основным преимуществом архитектур типа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 является пониженное число параметров (из за отсутствия многоголового само-внимания) и высокая скорость работы (операции с </a:t>
            </a:r>
            <a:r>
              <a:rPr lang="ru-RU" sz="2400" dirty="0" err="1">
                <a:solidFill>
                  <a:schemeClr val="bg1"/>
                </a:solidFill>
              </a:rPr>
              <a:t>полносвязными</a:t>
            </a:r>
            <a:r>
              <a:rPr lang="ru-RU" sz="2400" dirty="0">
                <a:solidFill>
                  <a:schemeClr val="bg1"/>
                </a:solidFill>
              </a:rPr>
              <a:t> слоями - самые быстрые).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Миксеры могут иметь и другие механизмы перетасовка  признаков.</a:t>
            </a: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69476" y="1375943"/>
            <a:ext cx="11588170" cy="79699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GitHub - filipbasara0/simple-convnext: Simple implementation of the ConvNext  architecture in PyTo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55" y="1472423"/>
            <a:ext cx="4914342" cy="516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lilianweng.github.io/posts/2021-07-11-diffusion-models/generative-over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91" y="267526"/>
            <a:ext cx="7020380" cy="485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ilianweng.github.io/posts/2021-07-11-diffusion-models/DDP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714" y="4611468"/>
            <a:ext cx="6386286" cy="224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61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0557" y="160339"/>
            <a:ext cx="11467103" cy="807402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  <a:latin typeface="+mn-lt"/>
              </a:rPr>
              <a:t>Автопоиск архитектур. </a:t>
            </a:r>
            <a:r>
              <a:rPr lang="en-US" sz="4800" b="1" dirty="0">
                <a:solidFill>
                  <a:schemeClr val="bg1"/>
                </a:solidFill>
                <a:latin typeface="+mn-lt"/>
              </a:rPr>
              <a:t>NAS 2017</a:t>
            </a:r>
            <a:endParaRPr lang="ru-RU" sz="48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7150" y="899160"/>
            <a:ext cx="11700510" cy="569214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 err="1">
                <a:solidFill>
                  <a:schemeClr val="bg1"/>
                </a:solidFill>
              </a:rPr>
              <a:t>Neural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Architecture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Search</a:t>
            </a:r>
            <a:r>
              <a:rPr lang="ru-RU" sz="2200" dirty="0">
                <a:solidFill>
                  <a:schemeClr val="bg1"/>
                </a:solidFill>
              </a:rPr>
              <a:t> (NAS) – метод автоматического поиска архитектур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Метод позволяет найти наиболее оптимальные архитектуры нейронных сетей для решения конкретных задач компьютерного зрения,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Например, для конкретного набора данных.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Также </a:t>
            </a:r>
            <a:r>
              <a:rPr lang="en-US" sz="2200" dirty="0">
                <a:solidFill>
                  <a:schemeClr val="bg1"/>
                </a:solidFill>
              </a:rPr>
              <a:t>NAS </a:t>
            </a:r>
            <a:r>
              <a:rPr lang="ru-RU" sz="2200" dirty="0">
                <a:solidFill>
                  <a:schemeClr val="bg1"/>
                </a:solidFill>
              </a:rPr>
              <a:t>позволяет оптимизировать архитектуру под конкретные конечные устройств 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Например, оптимизировать время работы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Как правило составленные блоки для </a:t>
            </a:r>
            <a:r>
              <a:rPr lang="en-US" sz="2200" dirty="0">
                <a:solidFill>
                  <a:schemeClr val="bg1"/>
                </a:solidFill>
              </a:rPr>
              <a:t>NAS </a:t>
            </a:r>
            <a:r>
              <a:rPr lang="ru-RU" sz="2200" dirty="0">
                <a:solidFill>
                  <a:schemeClr val="bg1"/>
                </a:solidFill>
              </a:rPr>
              <a:t>хорошо известных,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но неизвестна их наилучшая конфигурация.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Для каждого устройства/задачи конфигурация может быть своей.</a:t>
            </a:r>
            <a:endParaRPr lang="en-US" sz="2200" dirty="0">
              <a:solidFill>
                <a:schemeClr val="bg1"/>
              </a:solidFill>
            </a:endParaRPr>
          </a:p>
          <a:p>
            <a:pPr marL="266700" lvl="1">
              <a:lnSpc>
                <a:spcPct val="100000"/>
              </a:lnSpc>
              <a:spcBef>
                <a:spcPts val="600"/>
              </a:spcBef>
            </a:pPr>
            <a:r>
              <a:rPr lang="ru-RU" sz="2200" u="sng" dirty="0">
                <a:solidFill>
                  <a:schemeClr val="bg1"/>
                </a:solidFill>
              </a:rPr>
              <a:t>Самый большой недостаток </a:t>
            </a:r>
            <a:r>
              <a:rPr lang="en-US" sz="2200" u="sng" dirty="0">
                <a:solidFill>
                  <a:schemeClr val="bg1"/>
                </a:solidFill>
              </a:rPr>
              <a:t>NAS – </a:t>
            </a:r>
            <a:r>
              <a:rPr lang="ru-RU" sz="2200" u="sng" dirty="0">
                <a:solidFill>
                  <a:schemeClr val="bg1"/>
                </a:solidFill>
              </a:rPr>
              <a:t>результат зависит от исследователя.</a:t>
            </a:r>
          </a:p>
          <a:p>
            <a:pPr marL="723900" lvl="2"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НА практике </a:t>
            </a:r>
            <a:r>
              <a:rPr lang="en-US" sz="2200" dirty="0">
                <a:solidFill>
                  <a:schemeClr val="bg1"/>
                </a:solidFill>
              </a:rPr>
              <a:t>NAS</a:t>
            </a:r>
            <a:r>
              <a:rPr lang="ru-RU" sz="2200" dirty="0">
                <a:solidFill>
                  <a:schemeClr val="bg1"/>
                </a:solidFill>
              </a:rPr>
              <a:t> часто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используют для широкого тюнинга.</a:t>
            </a:r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5100" y="5314565"/>
            <a:ext cx="3972560" cy="12767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123856" y="4467182"/>
            <a:ext cx="8832137" cy="847384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307975" y="1375872"/>
            <a:ext cx="11374126" cy="754381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1256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0557" y="160339"/>
            <a:ext cx="11467103" cy="807402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  <a:latin typeface="+mn-lt"/>
              </a:rPr>
              <a:t>Автопоиск архитектур. </a:t>
            </a:r>
            <a:r>
              <a:rPr lang="en-US" sz="4800" b="1" dirty="0">
                <a:solidFill>
                  <a:schemeClr val="bg1"/>
                </a:solidFill>
                <a:latin typeface="+mn-lt"/>
              </a:rPr>
              <a:t>NAS 2017</a:t>
            </a:r>
            <a:endParaRPr lang="ru-RU" sz="48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7150" y="899160"/>
            <a:ext cx="11700510" cy="569214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solidFill>
                  <a:schemeClr val="bg1"/>
                </a:solidFill>
              </a:rPr>
              <a:t>Методы NAS подразумевают три составляющие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ru-RU" b="1" dirty="0">
                <a:solidFill>
                  <a:schemeClr val="bg1"/>
                </a:solidFill>
              </a:rPr>
              <a:t>Пространство поиска (</a:t>
            </a:r>
            <a:r>
              <a:rPr lang="ru-RU" b="1" dirty="0" err="1">
                <a:solidFill>
                  <a:schemeClr val="bg1"/>
                </a:solidFill>
              </a:rPr>
              <a:t>Search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Space</a:t>
            </a:r>
            <a:r>
              <a:rPr lang="ru-RU" b="1" dirty="0">
                <a:solidFill>
                  <a:schemeClr val="bg1"/>
                </a:solidFill>
              </a:rPr>
              <a:t>)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ru-RU" dirty="0">
                <a:solidFill>
                  <a:schemeClr val="bg1"/>
                </a:solidFill>
              </a:rPr>
              <a:t>по каким блокам, по каким видам сверток, </a:t>
            </a:r>
            <a:r>
              <a:rPr lang="ru-RU" sz="2200" dirty="0">
                <a:solidFill>
                  <a:schemeClr val="bg1"/>
                </a:solidFill>
              </a:rPr>
              <a:t>функций активации, методом регуляризации искать.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ru-RU" sz="2200" b="1" dirty="0">
                <a:solidFill>
                  <a:schemeClr val="bg1"/>
                </a:solidFill>
              </a:rPr>
              <a:t>Стратегия поиска (</a:t>
            </a:r>
            <a:r>
              <a:rPr lang="ru-RU" sz="2200" b="1" dirty="0" err="1">
                <a:solidFill>
                  <a:schemeClr val="bg1"/>
                </a:solidFill>
              </a:rPr>
              <a:t>Search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Strategy</a:t>
            </a:r>
            <a:r>
              <a:rPr lang="ru-RU" sz="2200" b="1" dirty="0">
                <a:solidFill>
                  <a:schemeClr val="bg1"/>
                </a:solidFill>
              </a:rPr>
              <a:t>) </a:t>
            </a:r>
            <a:r>
              <a:rPr lang="ru-RU" sz="2200" dirty="0">
                <a:solidFill>
                  <a:schemeClr val="bg1"/>
                </a:solidFill>
              </a:rPr>
              <a:t>– то как искать, как отбросить ненужное. 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ru-RU" sz="2200" b="1" dirty="0">
                <a:solidFill>
                  <a:schemeClr val="bg1"/>
                </a:solidFill>
              </a:rPr>
              <a:t>Оценка качества модели (</a:t>
            </a:r>
            <a:r>
              <a:rPr lang="ru-RU" sz="2200" b="1" dirty="0" err="1">
                <a:solidFill>
                  <a:schemeClr val="bg1"/>
                </a:solidFill>
              </a:rPr>
              <a:t>Performance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Estimation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Strategy</a:t>
            </a:r>
            <a:r>
              <a:rPr lang="en-US" sz="2200" b="1" dirty="0">
                <a:solidFill>
                  <a:schemeClr val="bg1"/>
                </a:solidFill>
              </a:rPr>
              <a:t> or Candidate Evaluation Method</a:t>
            </a:r>
            <a:r>
              <a:rPr lang="ru-RU" sz="2200" b="1" dirty="0">
                <a:solidFill>
                  <a:schemeClr val="bg1"/>
                </a:solidFill>
              </a:rPr>
              <a:t>)</a:t>
            </a:r>
            <a:r>
              <a:rPr lang="ru-RU" sz="2200" dirty="0">
                <a:solidFill>
                  <a:schemeClr val="bg1"/>
                </a:solidFill>
              </a:rPr>
              <a:t> – например, точность и вычислительная сложность и напр. на неполных данных. </a:t>
            </a:r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600" y="3666146"/>
            <a:ext cx="8392160" cy="29251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460375" y="1428147"/>
            <a:ext cx="11374126" cy="214399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3995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0557" y="160339"/>
            <a:ext cx="11700510" cy="807402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  <a:latin typeface="+mn-lt"/>
              </a:rPr>
              <a:t>Автопоиск архитектур. </a:t>
            </a:r>
            <a:r>
              <a:rPr lang="en-US" sz="4800" b="1" dirty="0">
                <a:solidFill>
                  <a:schemeClr val="bg1"/>
                </a:solidFill>
                <a:latin typeface="+mn-lt"/>
              </a:rPr>
              <a:t>NAS 2017</a:t>
            </a:r>
            <a:endParaRPr lang="ru-RU" sz="48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90556" y="899160"/>
            <a:ext cx="11467103" cy="569214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400" b="1" u="sng" dirty="0">
                <a:solidFill>
                  <a:schemeClr val="bg1"/>
                </a:solidFill>
              </a:rPr>
              <a:t>Пространство поиска </a:t>
            </a:r>
            <a:r>
              <a:rPr lang="ru-RU" sz="2400" u="sng" dirty="0">
                <a:solidFill>
                  <a:schemeClr val="bg1"/>
                </a:solidFill>
              </a:rPr>
              <a:t>(</a:t>
            </a:r>
            <a:r>
              <a:rPr lang="ru-RU" sz="2400" u="sng" dirty="0" err="1">
                <a:solidFill>
                  <a:schemeClr val="bg1"/>
                </a:solidFill>
              </a:rPr>
              <a:t>Search</a:t>
            </a:r>
            <a:r>
              <a:rPr lang="ru-RU" sz="2400" u="sng" dirty="0">
                <a:solidFill>
                  <a:schemeClr val="bg1"/>
                </a:solidFill>
              </a:rPr>
              <a:t> </a:t>
            </a:r>
            <a:r>
              <a:rPr lang="ru-RU" sz="2400" u="sng" dirty="0" err="1">
                <a:solidFill>
                  <a:schemeClr val="bg1"/>
                </a:solidFill>
              </a:rPr>
              <a:t>Space</a:t>
            </a:r>
            <a:r>
              <a:rPr lang="ru-RU" sz="2400" u="sng" dirty="0">
                <a:solidFill>
                  <a:schemeClr val="bg1"/>
                </a:solidFill>
              </a:rPr>
              <a:t>) </a:t>
            </a:r>
            <a:r>
              <a:rPr lang="ru-RU" sz="2400" dirty="0">
                <a:solidFill>
                  <a:schemeClr val="bg1"/>
                </a:solidFill>
              </a:rPr>
              <a:t>- набор блоков, слоев или архитектур которые могут быть использованы.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b="1" u="sng" dirty="0">
                <a:solidFill>
                  <a:schemeClr val="bg1"/>
                </a:solidFill>
              </a:rPr>
              <a:t>Выбор блоков и архитектур исходит из опыта исследователя. 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Это является наиболее фундаментальным ограничением методов NAS. 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chemeClr val="bg1"/>
                </a:solidFill>
              </a:rPr>
              <a:t>В пространстве поиска скелет архитектуры (каркас, общая структура) может быть фиксированной или представлять собой предмет поиска.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chemeClr val="bg1"/>
                </a:solidFill>
              </a:rPr>
              <a:t>В современных системах общая структура блоков и их число часто фиксированы, </a:t>
            </a:r>
          </a:p>
          <a:p>
            <a:pPr lvl="2" algn="just"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chemeClr val="bg1"/>
                </a:solidFill>
              </a:rPr>
              <a:t>Параметры блоков могут меняться </a:t>
            </a:r>
          </a:p>
          <a:p>
            <a:pPr lvl="2" algn="just"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chemeClr val="bg1"/>
                </a:solidFill>
              </a:rPr>
              <a:t>Например наличие </a:t>
            </a:r>
            <a:r>
              <a:rPr lang="ru-RU" dirty="0" err="1">
                <a:solidFill>
                  <a:schemeClr val="bg1"/>
                </a:solidFill>
              </a:rPr>
              <a:t>пулинга</a:t>
            </a:r>
            <a:r>
              <a:rPr lang="ru-RU" dirty="0">
                <a:solidFill>
                  <a:schemeClr val="bg1"/>
                </a:solidFill>
              </a:rPr>
              <a:t>/шага, число карт признаков, размер входного массива, число остаточных связей, нужен ли </a:t>
            </a:r>
            <a:r>
              <a:rPr lang="en-US" dirty="0">
                <a:solidFill>
                  <a:schemeClr val="bg1"/>
                </a:solidFill>
              </a:rPr>
              <a:t>SE</a:t>
            </a:r>
            <a:r>
              <a:rPr lang="ru-RU" dirty="0">
                <a:solidFill>
                  <a:schemeClr val="bg1"/>
                </a:solidFill>
              </a:rPr>
              <a:t> и т.д.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2000" dirty="0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020" y="4546600"/>
            <a:ext cx="6362083" cy="2044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/>
          <p:cNvSpPr/>
          <p:nvPr/>
        </p:nvSpPr>
        <p:spPr>
          <a:xfrm>
            <a:off x="155575" y="967741"/>
            <a:ext cx="11374126" cy="70335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873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0557" y="160339"/>
            <a:ext cx="11700510" cy="807402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  <a:latin typeface="+mn-lt"/>
              </a:rPr>
              <a:t>Автопоиск архитектур. </a:t>
            </a:r>
            <a:r>
              <a:rPr lang="en-US" sz="4800" b="1" dirty="0">
                <a:solidFill>
                  <a:schemeClr val="bg1"/>
                </a:solidFill>
                <a:latin typeface="+mn-lt"/>
              </a:rPr>
              <a:t>NAS 2017</a:t>
            </a:r>
            <a:endParaRPr lang="ru-RU" sz="48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90556" y="899160"/>
            <a:ext cx="11467103" cy="569214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ru-RU" sz="2400" b="1" dirty="0">
                <a:solidFill>
                  <a:schemeClr val="bg1"/>
                </a:solidFill>
              </a:rPr>
              <a:t>Стратегия поиска </a:t>
            </a:r>
            <a:r>
              <a:rPr lang="ru-RU" sz="2400" dirty="0">
                <a:solidFill>
                  <a:schemeClr val="bg1"/>
                </a:solidFill>
              </a:rPr>
              <a:t>(</a:t>
            </a:r>
            <a:r>
              <a:rPr lang="ru-RU" sz="2400" dirty="0" err="1">
                <a:solidFill>
                  <a:schemeClr val="bg1"/>
                </a:solidFill>
              </a:rPr>
              <a:t>Search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Strategy</a:t>
            </a:r>
            <a:r>
              <a:rPr lang="ru-RU" sz="2400" dirty="0">
                <a:solidFill>
                  <a:schemeClr val="bg1"/>
                </a:solidFill>
              </a:rPr>
              <a:t>) - набор правил (техника) для выбора тех или иных вариантов блоков или архитектур. 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chemeClr val="bg1"/>
                </a:solidFill>
              </a:rPr>
              <a:t>То есть стратегия поиска – это метод оптимизации.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chemeClr val="bg1"/>
                </a:solidFill>
              </a:rPr>
              <a:t>От выбора стратегии поиска может зависть число возможны комбинаций в пространстве поиска,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chemeClr val="bg1"/>
                </a:solidFill>
              </a:rPr>
              <a:t>Как правило число комбинаций должно быть ограничено.    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chemeClr val="bg1"/>
                </a:solidFill>
              </a:rPr>
              <a:t>Примеры стратегий:   </a:t>
            </a:r>
            <a:endParaRPr lang="en-US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Генетические эволюционные алгоритмы; </a:t>
            </a:r>
            <a:endParaRPr lang="en-US" sz="2400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Обучение с подкреплением; </a:t>
            </a:r>
            <a:endParaRPr lang="en-US" sz="2400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Рекуррентное обучение с кодированием всех вариантов в категориальные вектора и составление их последовательностей.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2000" dirty="0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0" y="4934973"/>
            <a:ext cx="5153660" cy="16563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489444" y="959258"/>
            <a:ext cx="10897242" cy="70335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0430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0557" y="160339"/>
            <a:ext cx="11364414" cy="807402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  <a:latin typeface="+mn-lt"/>
              </a:rPr>
              <a:t>Автопоиск архитектур. </a:t>
            </a:r>
            <a:r>
              <a:rPr lang="en-US" sz="4800" b="1" dirty="0">
                <a:solidFill>
                  <a:schemeClr val="bg1"/>
                </a:solidFill>
                <a:latin typeface="+mn-lt"/>
              </a:rPr>
              <a:t>NAS 2017</a:t>
            </a:r>
            <a:endParaRPr lang="ru-RU" sz="48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7150" y="899160"/>
            <a:ext cx="11700510" cy="58674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400" b="1" dirty="0">
                <a:solidFill>
                  <a:schemeClr val="bg1"/>
                </a:solidFill>
              </a:rPr>
              <a:t>Оценка качества модели </a:t>
            </a:r>
            <a:br>
              <a:rPr lang="ru-RU" sz="2400" b="1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(</a:t>
            </a:r>
            <a:r>
              <a:rPr lang="ru-RU" sz="2400" dirty="0" err="1">
                <a:solidFill>
                  <a:schemeClr val="bg1"/>
                </a:solidFill>
              </a:rPr>
              <a:t>Performance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Estimation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Strategy</a:t>
            </a:r>
            <a:r>
              <a:rPr lang="en-US" sz="2400" dirty="0">
                <a:solidFill>
                  <a:schemeClr val="bg1"/>
                </a:solidFill>
              </a:rPr>
              <a:t>, Candidate Evaluation Method</a:t>
            </a:r>
            <a:r>
              <a:rPr lang="ru-RU" sz="2400" dirty="0">
                <a:solidFill>
                  <a:schemeClr val="bg1"/>
                </a:solidFill>
              </a:rPr>
              <a:t>). 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dirty="0">
                <a:solidFill>
                  <a:schemeClr val="bg1"/>
                </a:solidFill>
              </a:rPr>
              <a:t>К архитектуре могут быть предъявлены совместно требования: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solidFill>
                  <a:schemeClr val="bg1"/>
                </a:solidFill>
              </a:rPr>
              <a:t>высокой точности,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solidFill>
                  <a:schemeClr val="bg1"/>
                </a:solidFill>
              </a:rPr>
              <a:t>оптимальной производительности для конкретной конфигурации оборудования или времени работы, 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solidFill>
                  <a:schemeClr val="bg1"/>
                </a:solidFill>
              </a:rPr>
              <a:t>требования к занимаемому месту в памяти и другие требования. </a:t>
            </a:r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77" y="4546601"/>
            <a:ext cx="6362083" cy="2044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290557" y="959258"/>
            <a:ext cx="9084179" cy="70335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525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0557" y="160339"/>
            <a:ext cx="11277329" cy="807402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  <a:latin typeface="+mn-lt"/>
              </a:rPr>
              <a:t>Автопоиск архитектур. </a:t>
            </a:r>
            <a:r>
              <a:rPr lang="en-US" sz="4800" b="1" dirty="0">
                <a:solidFill>
                  <a:schemeClr val="bg1"/>
                </a:solidFill>
                <a:latin typeface="+mn-lt"/>
              </a:rPr>
              <a:t>NAS 2017</a:t>
            </a:r>
            <a:endParaRPr lang="ru-RU" sz="48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7150" y="899160"/>
            <a:ext cx="11700510" cy="58674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400" b="1" dirty="0">
                <a:solidFill>
                  <a:schemeClr val="bg1"/>
                </a:solidFill>
              </a:rPr>
              <a:t>Оценка качества модели </a:t>
            </a:r>
            <a:r>
              <a:rPr lang="ru-RU" sz="2400" dirty="0">
                <a:solidFill>
                  <a:schemeClr val="bg1"/>
                </a:solidFill>
              </a:rPr>
              <a:t>(</a:t>
            </a:r>
            <a:r>
              <a:rPr lang="ru-RU" sz="2400" dirty="0" err="1">
                <a:solidFill>
                  <a:schemeClr val="bg1"/>
                </a:solidFill>
              </a:rPr>
              <a:t>Performance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Estimation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Strategy</a:t>
            </a:r>
            <a:r>
              <a:rPr lang="en-US" sz="2400" dirty="0">
                <a:solidFill>
                  <a:schemeClr val="bg1"/>
                </a:solidFill>
              </a:rPr>
              <a:t>, Candidate Evaluation Method</a:t>
            </a:r>
            <a:r>
              <a:rPr lang="ru-RU" sz="2400" dirty="0">
                <a:solidFill>
                  <a:schemeClr val="bg1"/>
                </a:solidFill>
              </a:rPr>
              <a:t>) – метод допустимо быстрой и валидной сортировки результатов поиска.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b="1" dirty="0">
                <a:solidFill>
                  <a:schemeClr val="bg1"/>
                </a:solidFill>
              </a:rPr>
              <a:t>Примеры методов ускорения оценки качества</a:t>
            </a:r>
            <a:r>
              <a:rPr lang="ru-RU" dirty="0">
                <a:solidFill>
                  <a:schemeClr val="bg1"/>
                </a:solidFill>
              </a:rPr>
              <a:t>:    </a:t>
            </a:r>
          </a:p>
          <a:p>
            <a:pPr lvl="2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Сокращение тренировочной выборки; </a:t>
            </a:r>
          </a:p>
          <a:p>
            <a:pPr lvl="2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Испытания всех моделей с пониженным числом параметров (например, можно снизить число карт в 2 раза для каждой исследуемой модели);        </a:t>
            </a:r>
          </a:p>
          <a:p>
            <a:pPr lvl="2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Супер-ранняя остановка обучения моделей и экстраполяция результатов;</a:t>
            </a:r>
          </a:p>
          <a:p>
            <a:pPr lvl="2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Инициализация весовых параметров новых вариантов архитектур  весовыми параметрами предыдущих вариантов (сокращает число эпох тренировки сети);        </a:t>
            </a:r>
          </a:p>
          <a:p>
            <a:pPr lvl="2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Обучение единой модели, включающей все варианты и использование комбинаций ее составляющих в качестве новых </a:t>
            </a:r>
            <a:r>
              <a:rPr lang="ru-RU" sz="2200" dirty="0" err="1">
                <a:solidFill>
                  <a:schemeClr val="bg1"/>
                </a:solidFill>
              </a:rPr>
              <a:t>предобученных</a:t>
            </a:r>
            <a:r>
              <a:rPr lang="ru-RU" sz="2200" dirty="0">
                <a:solidFill>
                  <a:schemeClr val="bg1"/>
                </a:solidFill>
              </a:rPr>
              <a:t> моделей.</a:t>
            </a:r>
          </a:p>
          <a:p>
            <a:pPr lvl="3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Все описанные подходы к упрощения процесса выбора архитектуры приводят к смещению конечного результата, однако могут быть использованы для ранжирования вариантов.</a:t>
            </a:r>
          </a:p>
          <a:p>
            <a:pPr lvl="3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После выбора итоговой архитектуры - она должна быть </a:t>
            </a:r>
            <a:r>
              <a:rPr lang="ru-RU" sz="2200" dirty="0" err="1">
                <a:solidFill>
                  <a:schemeClr val="bg1"/>
                </a:solidFill>
              </a:rPr>
              <a:t>дообучена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290557" y="967741"/>
            <a:ext cx="11510736" cy="738821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402124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902</TotalTime>
  <Words>3139</Words>
  <Application>Microsoft Macintosh PowerPoint</Application>
  <PresentationFormat>Широкоэкранный</PresentationFormat>
  <Paragraphs>376</Paragraphs>
  <Slides>35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charter</vt:lpstr>
      <vt:lpstr>charter</vt:lpstr>
      <vt:lpstr>Helvetica Neue</vt:lpstr>
      <vt:lpstr>Times New Roman</vt:lpstr>
      <vt:lpstr>Тема Office</vt:lpstr>
      <vt:lpstr>Презентация PowerPoint</vt:lpstr>
      <vt:lpstr>AutoML</vt:lpstr>
      <vt:lpstr>Автоп МЛ</vt:lpstr>
      <vt:lpstr>Автопоиск архитектур. NAS 2017</vt:lpstr>
      <vt:lpstr>Автопоиск архитектур. NAS 2017</vt:lpstr>
      <vt:lpstr>Автопоиск архитектур. NAS 2017</vt:lpstr>
      <vt:lpstr>Автопоиск архитектур. NAS 2017</vt:lpstr>
      <vt:lpstr>Автопоиск архитектур. NAS 2017</vt:lpstr>
      <vt:lpstr>Автопоиск архитектур. NAS 2017</vt:lpstr>
      <vt:lpstr>Архитектура MobileNet V3 (2019)</vt:lpstr>
      <vt:lpstr>Архитектура MobileNet V3 (2019)</vt:lpstr>
      <vt:lpstr>Архитектура EfficientNet (2019) </vt:lpstr>
      <vt:lpstr>Архитектура EfficientNet (2019) </vt:lpstr>
      <vt:lpstr>Архитектура EfficientNet (2019)  </vt:lpstr>
      <vt:lpstr>Архитектура EfficientNet V2 (2020) </vt:lpstr>
      <vt:lpstr>Архитектура EfficientNet V2 (2020) </vt:lpstr>
      <vt:lpstr>Термин «компьютерное зрение»</vt:lpstr>
      <vt:lpstr>Архитектуры. Тенденции</vt:lpstr>
      <vt:lpstr>Архитектура LeNet </vt:lpstr>
      <vt:lpstr>AlexNet (2012)</vt:lpstr>
      <vt:lpstr>Проблемы современных нейронных сетей</vt:lpstr>
      <vt:lpstr>Автопоиск архитектур. </vt:lpstr>
      <vt:lpstr>Архитектура EfficientNet  - апогей NAS</vt:lpstr>
      <vt:lpstr>Оптимизация стратегии обучения</vt:lpstr>
      <vt:lpstr>Оптимизация стратегии обучения</vt:lpstr>
      <vt:lpstr>Стратегии обучения и meta-learning</vt:lpstr>
      <vt:lpstr>Другие  методы нормализации </vt:lpstr>
      <vt:lpstr>Альтернативы батч-норме NFNet 2020</vt:lpstr>
      <vt:lpstr>Архитектуры трансформеры - VIT</vt:lpstr>
      <vt:lpstr>Архитектуры трансформеры - VIT</vt:lpstr>
      <vt:lpstr>Трансформеры, полно-связные или сверточные сети</vt:lpstr>
      <vt:lpstr>Трансформеры, полно-связные или сверточные сети</vt:lpstr>
      <vt:lpstr>Трансформеры, полно-связные или сверточные сети</vt:lpstr>
      <vt:lpstr>Трансформеры, полно-связные или сверточные сети</vt:lpstr>
      <vt:lpstr>Трансформеры, полно-связные или сверточные сети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Ронкин Михаил Владимирович</dc:creator>
  <cp:lastModifiedBy>Ронкин Михаил Владимирович</cp:lastModifiedBy>
  <cp:revision>65</cp:revision>
  <dcterms:created xsi:type="dcterms:W3CDTF">2021-12-17T13:45:21Z</dcterms:created>
  <dcterms:modified xsi:type="dcterms:W3CDTF">2025-01-04T14:36:18Z</dcterms:modified>
</cp:coreProperties>
</file>